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trictFirstAndLastChars="0" embedTrueTypeFonts="1" autoCompressPictures="0">
  <p:sldMasterIdLst>
    <p:sldMasterId id="2147483660" r:id="rId1"/>
  </p:sldMasterIdLst>
  <p:notesMasterIdLst>
    <p:notesMasterId r:id="rId31"/>
  </p:notesMasterIdLst>
  <p:handoutMasterIdLst>
    <p:handoutMasterId r:id="rId32"/>
  </p:handoutMasterIdLst>
  <p:sldIdLst>
    <p:sldId id="317" r:id="rId2"/>
    <p:sldId id="314" r:id="rId3"/>
    <p:sldId id="342" r:id="rId4"/>
    <p:sldId id="331" r:id="rId5"/>
    <p:sldId id="333" r:id="rId6"/>
    <p:sldId id="321" r:id="rId7"/>
    <p:sldId id="334" r:id="rId8"/>
    <p:sldId id="336" r:id="rId9"/>
    <p:sldId id="322" r:id="rId10"/>
    <p:sldId id="338" r:id="rId11"/>
    <p:sldId id="324" r:id="rId12"/>
    <p:sldId id="343" r:id="rId13"/>
    <p:sldId id="341" r:id="rId14"/>
    <p:sldId id="325" r:id="rId15"/>
    <p:sldId id="344" r:id="rId16"/>
    <p:sldId id="346" r:id="rId17"/>
    <p:sldId id="347" r:id="rId18"/>
    <p:sldId id="348" r:id="rId19"/>
    <p:sldId id="349" r:id="rId20"/>
    <p:sldId id="350" r:id="rId21"/>
    <p:sldId id="328" r:id="rId22"/>
    <p:sldId id="354" r:id="rId23"/>
    <p:sldId id="351" r:id="rId24"/>
    <p:sldId id="353" r:id="rId25"/>
    <p:sldId id="326" r:id="rId26"/>
    <p:sldId id="319" r:id="rId27"/>
    <p:sldId id="327" r:id="rId28"/>
    <p:sldId id="266" r:id="rId29"/>
    <p:sldId id="264" r:id="rId30"/>
  </p:sldIdLst>
  <p:sldSz cx="12195175" cy="6859588"/>
  <p:notesSz cx="7099300" cy="10234613"/>
  <p:embeddedFontLst>
    <p:embeddedFont>
      <p:font typeface="Calibri" panose="020F0502020204030204" pitchFamily="34" charset="0"/>
      <p:regular r:id="rId33"/>
      <p:bold r:id="rId34"/>
      <p:italic r:id="rId35"/>
      <p:boldItalic r:id="rId36"/>
    </p:embeddedFont>
    <p:embeddedFont>
      <p:font typeface="Consolas" panose="020B0609020204030204" pitchFamily="49" charset="0"/>
      <p:regular r:id="rId37"/>
      <p:bold r:id="rId38"/>
      <p:italic r:id="rId39"/>
      <p:boldItalic r:id="rId40"/>
    </p:embeddedFont>
  </p:embeddedFontLst>
  <p:custDataLst>
    <p:tags r:id="rId41"/>
  </p:custDataLst>
  <p:kinsoku lang="ja-JP" invalStChars="、。，．・：；？！゛゜ヽヾゝゞ々ー’”）〕］｝〉》」』】°‰′″℃￠％ぁぃぅぇぉっゃゅょゎァィゥェォッャュョヮヵヶ!%),.:;?]}｡｣､･ｧｨｩｪｫｬｭｮｯｰﾞﾟ" invalEndChars="‘“（〔［｛〈《「『【￥＄$([\{｢￡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609722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1219444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829166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2438888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3048610" algn="l" defTabSz="1219444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3658332" algn="l" defTabSz="1219444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4268053" algn="l" defTabSz="1219444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4877775" algn="l" defTabSz="1219444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248">
          <p15:clr>
            <a:srgbClr val="A4A3A4"/>
          </p15:clr>
        </p15:guide>
        <p15:guide id="2" pos="2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3">
          <p15:clr>
            <a:srgbClr val="A4A3A4"/>
          </p15:clr>
        </p15:guide>
        <p15:guide id="2" pos="2235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8E7FF"/>
    <a:srgbClr val="75D1FF"/>
    <a:srgbClr val="EAEAEA"/>
    <a:srgbClr val="080808"/>
    <a:srgbClr val="FFFFFF"/>
    <a:srgbClr val="DDDDDD"/>
    <a:srgbClr val="B2B2B2"/>
    <a:srgbClr val="808080"/>
    <a:srgbClr val="5F5F5F"/>
    <a:srgbClr val="3333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278" autoAdjust="0"/>
    <p:restoredTop sz="72444" autoAdjust="0"/>
  </p:normalViewPr>
  <p:slideViewPr>
    <p:cSldViewPr>
      <p:cViewPr varScale="1">
        <p:scale>
          <a:sx n="121" d="100"/>
          <a:sy n="121" d="100"/>
        </p:scale>
        <p:origin x="1404" y="108"/>
      </p:cViewPr>
      <p:guideLst>
        <p:guide orient="horz" pos="4248"/>
        <p:guide pos="29"/>
      </p:guideLst>
    </p:cSldViewPr>
  </p:slideViewPr>
  <p:outlineViewPr>
    <p:cViewPr>
      <p:scale>
        <a:sx n="33" d="100"/>
        <a:sy n="33" d="100"/>
      </p:scale>
      <p:origin x="0" y="31794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47" d="100"/>
          <a:sy n="47" d="100"/>
        </p:scale>
        <p:origin x="-2958" y="-108"/>
      </p:cViewPr>
      <p:guideLst>
        <p:guide orient="horz" pos="3223"/>
        <p:guide pos="2235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20" Type="http://schemas.openxmlformats.org/officeDocument/2006/relationships/slide" Target="slides/slide19.xml"/><Relationship Id="rId41" Type="http://schemas.openxmlformats.org/officeDocument/2006/relationships/tags" Target="tags/tag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3"/>
          <p:cNvSpPr>
            <a:spLocks noChangeArrowheads="1"/>
          </p:cNvSpPr>
          <p:nvPr/>
        </p:nvSpPr>
        <p:spPr bwMode="auto">
          <a:xfrm>
            <a:off x="6616700" y="9804400"/>
            <a:ext cx="411163" cy="3143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5297" tIns="46812" rIns="95297" bIns="46812" anchor="ctr">
            <a:spAutoFit/>
          </a:bodyPr>
          <a:lstStyle/>
          <a:p>
            <a:pPr algn="r" defTabSz="963613" eaLnBrk="0" hangingPunct="0">
              <a:defRPr/>
            </a:pPr>
            <a:fld id="{6F662337-F29A-42C0-AD78-B55C516B3873}" type="slidenum">
              <a:rPr lang="en-US" sz="1500">
                <a:latin typeface="Times New Roman" pitchFamily="18" charset="0"/>
              </a:rPr>
              <a:pPr algn="r" defTabSz="963613" eaLnBrk="0" hangingPunct="0">
                <a:defRPr/>
              </a:pPr>
              <a:t>‹#›</a:t>
            </a:fld>
            <a:endParaRPr lang="en-US" sz="150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23983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46150" y="4860925"/>
            <a:ext cx="5207000" cy="46053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95297" tIns="46812" rIns="95297" bIns="4681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/>
              <a:t>Click to edit Master notes styles</a:t>
            </a:r>
          </a:p>
          <a:p>
            <a:pPr lvl="1"/>
            <a:r>
              <a:rPr lang="de-DE" noProof="0"/>
              <a:t>Second Level</a:t>
            </a:r>
          </a:p>
          <a:p>
            <a:pPr lvl="2"/>
            <a:r>
              <a:rPr lang="de-DE" noProof="0"/>
              <a:t>Third Level</a:t>
            </a:r>
          </a:p>
          <a:p>
            <a:pPr lvl="3"/>
            <a:r>
              <a:rPr lang="de-DE" noProof="0"/>
              <a:t>Fourth Level</a:t>
            </a:r>
          </a:p>
          <a:p>
            <a:pPr lvl="4"/>
            <a:r>
              <a:rPr lang="de-DE" noProof="0"/>
              <a:t>Fifth Level</a:t>
            </a:r>
          </a:p>
        </p:txBody>
      </p:sp>
      <p:sp>
        <p:nvSpPr>
          <p:cNvPr id="87043" name="Rectangle 3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61950" y="892175"/>
            <a:ext cx="6378575" cy="3589338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</p:sp>
      <p:sp>
        <p:nvSpPr>
          <p:cNvPr id="2052" name="Rectangle 4"/>
          <p:cNvSpPr>
            <a:spLocks noChangeArrowheads="1"/>
          </p:cNvSpPr>
          <p:nvPr/>
        </p:nvSpPr>
        <p:spPr bwMode="auto">
          <a:xfrm>
            <a:off x="6616700" y="9804400"/>
            <a:ext cx="411163" cy="3143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5297" tIns="46812" rIns="95297" bIns="46812" anchor="ctr">
            <a:spAutoFit/>
          </a:bodyPr>
          <a:lstStyle/>
          <a:p>
            <a:pPr algn="r" defTabSz="963613" eaLnBrk="0" hangingPunct="0">
              <a:defRPr/>
            </a:pPr>
            <a:fld id="{B547CDA9-CD15-4116-9F85-711E0754F959}" type="slidenum">
              <a:rPr lang="en-US" sz="1500">
                <a:latin typeface="Times New Roman" pitchFamily="18" charset="0"/>
              </a:rPr>
              <a:pPr algn="r" defTabSz="963613" eaLnBrk="0" hangingPunct="0">
                <a:defRPr/>
              </a:pPr>
              <a:t>‹#›</a:t>
            </a:fld>
            <a:endParaRPr lang="en-US" sz="150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071901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rial" charset="0"/>
        <a:ea typeface="+mn-ea"/>
        <a:cs typeface="+mn-cs"/>
      </a:defRPr>
    </a:lvl1pPr>
    <a:lvl2pPr marL="609722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rial" charset="0"/>
        <a:ea typeface="+mn-ea"/>
        <a:cs typeface="+mn-cs"/>
      </a:defRPr>
    </a:lvl2pPr>
    <a:lvl3pPr marL="1219444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rial" charset="0"/>
        <a:ea typeface="+mn-ea"/>
        <a:cs typeface="+mn-cs"/>
      </a:defRPr>
    </a:lvl3pPr>
    <a:lvl4pPr marL="1829166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rial" charset="0"/>
        <a:ea typeface="+mn-ea"/>
        <a:cs typeface="+mn-cs"/>
      </a:defRPr>
    </a:lvl4pPr>
    <a:lvl5pPr marL="2438888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rial" charset="0"/>
        <a:ea typeface="+mn-ea"/>
        <a:cs typeface="+mn-cs"/>
      </a:defRPr>
    </a:lvl5pPr>
    <a:lvl6pPr marL="3048610" algn="l" defTabSz="121944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8332" algn="l" defTabSz="121944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8053" algn="l" defTabSz="121944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7775" algn="l" defTabSz="121944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 NOT mention Questions!</a:t>
            </a:r>
            <a:endParaRPr lang="en-AT" dirty="0"/>
          </a:p>
        </p:txBody>
      </p:sp>
    </p:spTree>
    <p:extLst>
      <p:ext uri="{BB962C8B-B14F-4D97-AF65-F5344CB8AC3E}">
        <p14:creationId xmlns:p14="http://schemas.microsoft.com/office/powerpoint/2010/main" val="12720945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44372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71693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406456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Manual adjustments: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fix typos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Correct orientation of images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AT" dirty="0" err="1"/>
              <a:t>Filtered</a:t>
            </a:r>
            <a:r>
              <a:rPr lang="de-AT" dirty="0"/>
              <a:t> </a:t>
            </a:r>
            <a:r>
              <a:rPr lang="de-AT" dirty="0" err="1"/>
              <a:t>bad</a:t>
            </a:r>
            <a:r>
              <a:rPr lang="de-AT" dirty="0"/>
              <a:t> </a:t>
            </a:r>
            <a:r>
              <a:rPr lang="de-AT" dirty="0" err="1"/>
              <a:t>examples</a:t>
            </a:r>
            <a:r>
              <a:rPr lang="de-AT" dirty="0"/>
              <a:t> and </a:t>
            </a:r>
            <a:r>
              <a:rPr lang="de-AT" dirty="0" err="1"/>
              <a:t>duplicates</a:t>
            </a:r>
            <a:endParaRPr lang="de-AT" dirty="0"/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126007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194882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Simple CNNs practically instantly overfitted</a:t>
            </a:r>
          </a:p>
        </p:txBody>
      </p:sp>
    </p:spTree>
    <p:extLst>
      <p:ext uri="{BB962C8B-B14F-4D97-AF65-F5344CB8AC3E}">
        <p14:creationId xmlns:p14="http://schemas.microsoft.com/office/powerpoint/2010/main" val="8841383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AT" dirty="0" err="1"/>
              <a:t>GloVE</a:t>
            </a:r>
            <a:r>
              <a:rPr lang="de-AT" dirty="0"/>
              <a:t> = Global </a:t>
            </a:r>
            <a:r>
              <a:rPr lang="de-AT" dirty="0" err="1"/>
              <a:t>Vectors</a:t>
            </a:r>
            <a:r>
              <a:rPr lang="de-AT" dirty="0"/>
              <a:t> </a:t>
            </a:r>
            <a:r>
              <a:rPr lang="de-AT" dirty="0" err="1"/>
              <a:t>for</a:t>
            </a:r>
            <a:r>
              <a:rPr lang="de-AT" dirty="0"/>
              <a:t> Word </a:t>
            </a:r>
            <a:r>
              <a:rPr lang="de-AT" dirty="0" err="1"/>
              <a:t>Representation</a:t>
            </a:r>
            <a:endParaRPr lang="de-AT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AT" dirty="0" err="1"/>
              <a:t>ELMo</a:t>
            </a:r>
            <a:r>
              <a:rPr lang="de-AT" dirty="0"/>
              <a:t> = </a:t>
            </a:r>
            <a:r>
              <a:rPr lang="de-AT" dirty="0" err="1"/>
              <a:t>Embeddings</a:t>
            </a:r>
            <a:r>
              <a:rPr lang="de-AT" dirty="0"/>
              <a:t> </a:t>
            </a:r>
            <a:r>
              <a:rPr lang="de-AT" dirty="0" err="1"/>
              <a:t>from</a:t>
            </a:r>
            <a:r>
              <a:rPr lang="de-AT" dirty="0"/>
              <a:t> </a:t>
            </a:r>
            <a:r>
              <a:rPr lang="de-AT" dirty="0" err="1"/>
              <a:t>Languages</a:t>
            </a:r>
            <a:r>
              <a:rPr lang="de-AT" dirty="0"/>
              <a:t> Models</a:t>
            </a:r>
          </a:p>
          <a:p>
            <a:endParaRPr lang="en-GB" dirty="0"/>
          </a:p>
          <a:p>
            <a:r>
              <a:rPr lang="en-GB" dirty="0"/>
              <a:t>Sentence Embedding: Take only nouns and average the word embeddings</a:t>
            </a:r>
          </a:p>
          <a:p>
            <a:r>
              <a:rPr lang="en-GB" dirty="0"/>
              <a:t>Take only nouns (as contain most semantic information)</a:t>
            </a:r>
          </a:p>
        </p:txBody>
      </p:sp>
    </p:spTree>
    <p:extLst>
      <p:ext uri="{BB962C8B-B14F-4D97-AF65-F5344CB8AC3E}">
        <p14:creationId xmlns:p14="http://schemas.microsoft.com/office/powerpoint/2010/main" val="1168521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=&gt; Train ensemble of different classifiers for each funniness level</a:t>
            </a:r>
          </a:p>
          <a:p>
            <a:endParaRPr lang="en-GB" dirty="0"/>
          </a:p>
          <a:p>
            <a:r>
              <a:rPr lang="en-GB" dirty="0"/>
              <a:t>Try to combat class imbalance, low number of training samples and easy combination of text and visual information</a:t>
            </a:r>
          </a:p>
          <a:p>
            <a:r>
              <a:rPr lang="en-GB" dirty="0"/>
              <a:t>Ease use of oversampling</a:t>
            </a:r>
          </a:p>
          <a:p>
            <a:r>
              <a:rPr lang="en-GB" dirty="0"/>
              <a:t>Keep actually trained parts shallow =&gt; no vanishing gradient</a:t>
            </a:r>
          </a:p>
          <a:p>
            <a:endParaRPr lang="en-GB" dirty="0"/>
          </a:p>
          <a:p>
            <a:r>
              <a:rPr lang="en-GB" dirty="0"/>
              <a:t>Fully Connected = FCN + </a:t>
            </a:r>
            <a:r>
              <a:rPr lang="en-GB" dirty="0" err="1"/>
              <a:t>BatchNorm</a:t>
            </a:r>
            <a:r>
              <a:rPr lang="en-GB" dirty="0"/>
              <a:t> + </a:t>
            </a:r>
            <a:r>
              <a:rPr lang="en-GB" dirty="0" err="1"/>
              <a:t>MaxPool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083302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=&gt; Finally combine into a final regression</a:t>
            </a:r>
          </a:p>
          <a:p>
            <a:endParaRPr lang="en-GB" dirty="0"/>
          </a:p>
          <a:p>
            <a:r>
              <a:rPr lang="en-GB" dirty="0"/>
              <a:t>Full pipeline (after first feature extractors trained)</a:t>
            </a:r>
          </a:p>
        </p:txBody>
      </p:sp>
    </p:spTree>
    <p:extLst>
      <p:ext uri="{BB962C8B-B14F-4D97-AF65-F5344CB8AC3E}">
        <p14:creationId xmlns:p14="http://schemas.microsoft.com/office/powerpoint/2010/main" val="273438355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* Convolutional Autoencoder with </a:t>
            </a:r>
          </a:p>
        </p:txBody>
      </p:sp>
    </p:spTree>
    <p:extLst>
      <p:ext uri="{BB962C8B-B14F-4D97-AF65-F5344CB8AC3E}">
        <p14:creationId xmlns:p14="http://schemas.microsoft.com/office/powerpoint/2010/main" val="19415946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404488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Baselines best at Mean absolute error, accuracy is transfer learning best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Baselines </a:t>
            </a:r>
            <a:r>
              <a:rPr lang="en-GB" dirty="0" err="1"/>
              <a:t>erklären</a:t>
            </a:r>
            <a:r>
              <a:rPr lang="en-GB" dirty="0"/>
              <a:t> + MAE </a:t>
            </a:r>
            <a:r>
              <a:rPr lang="en-GB" dirty="0" err="1"/>
              <a:t>erklären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8220589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Key takeaway: Model learned the label distribution instead of any useful information</a:t>
            </a:r>
          </a:p>
          <a:p>
            <a:r>
              <a:rPr lang="en-GB" dirty="0"/>
              <a:t>Contour/Shape is essentially the same</a:t>
            </a:r>
          </a:p>
        </p:txBody>
      </p:sp>
    </p:spTree>
    <p:extLst>
      <p:ext uri="{BB962C8B-B14F-4D97-AF65-F5344CB8AC3E}">
        <p14:creationId xmlns:p14="http://schemas.microsoft.com/office/powerpoint/2010/main" val="131133778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Is it even possible for a human to reproduce his/her annotations?</a:t>
            </a:r>
          </a:p>
          <a:p>
            <a:pPr marL="0" indent="0">
              <a:buNone/>
            </a:pPr>
            <a:r>
              <a:rPr lang="en-US" dirty="0"/>
              <a:t>Is humor actually subjective? </a:t>
            </a:r>
            <a:endParaRPr lang="de-AT" b="1" dirty="0">
              <a:solidFill>
                <a:schemeClr val="accent6"/>
              </a:solidFill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Subset with 200 samples</a:t>
            </a:r>
            <a:endParaRPr lang="en-US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Humor is indeed </a:t>
            </a:r>
            <a:r>
              <a:rPr lang="en-US" dirty="0" err="1"/>
              <a:t>reproducibile</a:t>
            </a:r>
            <a:r>
              <a:rPr lang="en-US" dirty="0"/>
              <a:t> and subjective</a:t>
            </a:r>
          </a:p>
        </p:txBody>
      </p:sp>
    </p:spTree>
    <p:extLst>
      <p:ext uri="{BB962C8B-B14F-4D97-AF65-F5344CB8AC3E}">
        <p14:creationId xmlns:p14="http://schemas.microsoft.com/office/powerpoint/2010/main" val="240186266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representation system can be e.g. a natural language, a formal language or a </a:t>
            </a:r>
            <a:r>
              <a:rPr lang="en-US" i="1" dirty="0"/>
              <a:t>proper</a:t>
            </a:r>
            <a:br>
              <a:rPr lang="en-US" i="1" dirty="0"/>
            </a:br>
            <a:r>
              <a:rPr lang="en-US" i="1" dirty="0"/>
              <a:t>language </a:t>
            </a:r>
            <a:r>
              <a:rPr lang="en-US" dirty="0"/>
              <a:t>within an engineering domain”</a:t>
            </a:r>
          </a:p>
          <a:p>
            <a:endParaRPr lang="en-US" dirty="0"/>
          </a:p>
          <a:p>
            <a:r>
              <a:rPr lang="en-US" dirty="0"/>
              <a:t>Close semantic gap requires new advances in deep learning, or different problem setup: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Less categories to choose from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Transfer Learning more robust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 direct annotation, instead read brain activity directly</a:t>
            </a:r>
          </a:p>
          <a:p>
            <a:endParaRPr lang="en-GB" dirty="0"/>
          </a:p>
          <a:p>
            <a:r>
              <a:rPr lang="en-GB" dirty="0"/>
              <a:t>They “imitate” </a:t>
            </a:r>
            <a:r>
              <a:rPr lang="en-GB" dirty="0" err="1"/>
              <a:t>humor</a:t>
            </a:r>
            <a:r>
              <a:rPr lang="en-GB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3832302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Training Set: 1492 samples (60%)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Validation Set: 746 samples (30%)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Test Set: 249 samples (10%)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The more parameters a model has (more degrees of freedom),</a:t>
            </a:r>
            <a:br>
              <a:rPr lang="en-US" sz="16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</a:br>
            <a:r>
              <a:rPr lang="en-US" sz="16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the more data are usually required to train such models. This is why most successful</a:t>
            </a:r>
            <a:br>
              <a:rPr lang="en-US" sz="16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</a:br>
            <a:r>
              <a:rPr lang="en-US" sz="16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deep learning models are trained on huge datasets, as it is not uncommon for a deep</a:t>
            </a:r>
            <a:br>
              <a:rPr lang="en-US" sz="16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</a:br>
            <a:r>
              <a:rPr lang="en-US" sz="16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learning model to have several million parameters</a:t>
            </a:r>
            <a:r>
              <a:rPr lang="en-US" dirty="0"/>
              <a:t>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Dimensionality reduction through: Word Embeddings (</a:t>
            </a:r>
            <a:r>
              <a:rPr lang="en-US" dirty="0" err="1"/>
              <a:t>ELMo</a:t>
            </a:r>
            <a:r>
              <a:rPr lang="en-US" dirty="0"/>
              <a:t>, Glove, TFIDF, Autoencoder, Convolutional neural networks)</a:t>
            </a:r>
            <a:br>
              <a:rPr lang="en-US" dirty="0"/>
            </a:b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Curse of dimensionality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4324032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402275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11395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sz="16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„</a:t>
            </a:r>
            <a:r>
              <a:rPr lang="de-AT" sz="1600" b="0" i="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as</a:t>
            </a:r>
            <a:r>
              <a:rPr lang="de-AT" sz="16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de-AT" sz="1600" b="0" i="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you</a:t>
            </a:r>
            <a:r>
              <a:rPr lang="de-AT" sz="16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de-AT" sz="1600" b="0" i="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can</a:t>
            </a:r>
            <a:r>
              <a:rPr lang="de-AT" sz="16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de-AT" sz="1600" b="0" i="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tell</a:t>
            </a:r>
            <a:r>
              <a:rPr lang="de-AT" sz="16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after </a:t>
            </a:r>
            <a:r>
              <a:rPr lang="de-AT" sz="1600" b="0" i="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seeing</a:t>
            </a:r>
            <a:r>
              <a:rPr lang="de-AT" sz="16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de-AT" sz="1600" b="0" i="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hundreds</a:t>
            </a:r>
            <a:r>
              <a:rPr lang="de-AT" sz="16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de-AT" sz="1600" b="0" i="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of</a:t>
            </a:r>
            <a:r>
              <a:rPr lang="de-AT" sz="16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de-AT" sz="1600" b="0" i="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cartoons</a:t>
            </a:r>
            <a:r>
              <a:rPr lang="de-AT" sz="16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“ Nur Zitat sagen, ohne viel </a:t>
            </a:r>
            <a:r>
              <a:rPr lang="de-AT" sz="1600" b="0" i="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erklärung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413114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27129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811684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60543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021927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35755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-69972">
              <a:buNone/>
            </a:pPr>
            <a:r>
              <a:rPr lang="en-US" i="1" dirty="0"/>
              <a:t>Generative</a:t>
            </a:r>
            <a:r>
              <a:rPr lang="en-US" dirty="0"/>
              <a:t> computational humor:</a:t>
            </a:r>
            <a:br>
              <a:rPr lang="en-US" dirty="0"/>
            </a:br>
            <a:r>
              <a:rPr lang="en-US" dirty="0"/>
              <a:t>E.g.: Synthesizes jokes or puns.</a:t>
            </a:r>
            <a:br>
              <a:rPr lang="en-US" i="1" dirty="0"/>
            </a:br>
            <a:r>
              <a:rPr lang="en-US" i="1" dirty="0"/>
              <a:t>Discriminative </a:t>
            </a:r>
            <a:r>
              <a:rPr lang="en-US" dirty="0"/>
              <a:t>computational humor: </a:t>
            </a:r>
          </a:p>
          <a:p>
            <a:pPr marL="0" lvl="0" indent="-69972">
              <a:buNone/>
            </a:pPr>
            <a:r>
              <a:rPr lang="en-US" dirty="0"/>
              <a:t>E.g.: Detect whether a sentence is funny or not.</a:t>
            </a:r>
          </a:p>
        </p:txBody>
      </p:sp>
    </p:spTree>
    <p:extLst>
      <p:ext uri="{BB962C8B-B14F-4D97-AF65-F5344CB8AC3E}">
        <p14:creationId xmlns:p14="http://schemas.microsoft.com/office/powerpoint/2010/main" val="41732696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607" name="Rectangle 199"/>
          <p:cNvSpPr>
            <a:spLocks noGrp="1" noChangeArrowheads="1"/>
          </p:cNvSpPr>
          <p:nvPr>
            <p:ph type="ctrTitle"/>
          </p:nvPr>
        </p:nvSpPr>
        <p:spPr>
          <a:xfrm>
            <a:off x="239246" y="76220"/>
            <a:ext cx="11258941" cy="2555839"/>
          </a:xfrm>
        </p:spPr>
        <p:txBody>
          <a:bodyPr anchor="b" anchorCtr="1"/>
          <a:lstStyle>
            <a:lvl1pPr algn="ctr">
              <a:defRPr sz="4000" b="1">
                <a:solidFill>
                  <a:srgbClr val="006599"/>
                </a:solidFill>
              </a:defRPr>
            </a:lvl1pPr>
          </a:lstStyle>
          <a:p>
            <a:r>
              <a:rPr lang="de-AT" dirty="0"/>
              <a:t>Click to edit Master title style</a:t>
            </a:r>
          </a:p>
        </p:txBody>
      </p:sp>
      <p:sp>
        <p:nvSpPr>
          <p:cNvPr id="273608" name="Rectangle 200"/>
          <p:cNvSpPr>
            <a:spLocks noGrp="1" noChangeArrowheads="1"/>
          </p:cNvSpPr>
          <p:nvPr>
            <p:ph type="subTitle" idx="1"/>
          </p:nvPr>
        </p:nvSpPr>
        <p:spPr>
          <a:xfrm>
            <a:off x="239246" y="3074354"/>
            <a:ext cx="11258941" cy="1440196"/>
          </a:xfrm>
        </p:spPr>
        <p:txBody>
          <a:bodyPr anchor="ctr"/>
          <a:lstStyle>
            <a:lvl1pPr marL="0" indent="0" algn="ctr">
              <a:buFont typeface="Arial" charset="0"/>
              <a:buNone/>
              <a:defRPr sz="3200"/>
            </a:lvl1pPr>
          </a:lstStyle>
          <a:p>
            <a:r>
              <a:rPr lang="de-AT" dirty="0"/>
              <a:t>Click to edit Master subtitle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239245" y="4775200"/>
            <a:ext cx="11258942" cy="1423988"/>
          </a:xfrm>
        </p:spPr>
        <p:txBody>
          <a:bodyPr/>
          <a:lstStyle>
            <a:lvl1pPr marL="0" indent="0" algn="ctr">
              <a:buNone/>
              <a:tabLst>
                <a:tab pos="457200" algn="l"/>
              </a:tabLst>
              <a:defRPr sz="2400" b="0">
                <a:solidFill>
                  <a:srgbClr val="5F5F5F"/>
                </a:solidFill>
              </a:defRPr>
            </a:lvl1pPr>
          </a:lstStyle>
          <a:p>
            <a:r>
              <a:rPr lang="de-AT" kern="0" dirty="0">
                <a:solidFill>
                  <a:srgbClr val="5F5F5F"/>
                </a:solidFill>
              </a:rPr>
              <a:t>Click to edit Master affiliation</a:t>
            </a:r>
            <a:r>
              <a:rPr lang="de-AT" kern="0" baseline="0" dirty="0">
                <a:solidFill>
                  <a:srgbClr val="5F5F5F"/>
                </a:solidFill>
              </a:rPr>
              <a:t> </a:t>
            </a:r>
            <a:r>
              <a:rPr lang="de-AT" kern="0" dirty="0">
                <a:solidFill>
                  <a:srgbClr val="5F5F5F"/>
                </a:solidFill>
              </a:rPr>
              <a:t>style</a:t>
            </a:r>
          </a:p>
        </p:txBody>
      </p:sp>
      <p:pic>
        <p:nvPicPr>
          <p:cNvPr id="217" name="Picture 21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7190" y="182432"/>
            <a:ext cx="372088" cy="37372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004" y="42082"/>
            <a:ext cx="10513168" cy="757414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3pPr>
              <a:defRPr b="0" baseline="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2"/>
            <a:r>
              <a:rPr lang="en-US" dirty="0"/>
              <a:t>Hint:       Do NOT use bullet lists wherever possible!</a:t>
            </a:r>
          </a:p>
        </p:txBody>
      </p:sp>
      <p:sp>
        <p:nvSpPr>
          <p:cNvPr id="4" name="Rectangle 2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Deep Learning of Humor</a:t>
            </a:r>
            <a:endParaRPr lang="de-AT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‹#›</a:t>
            </a:fld>
            <a:endParaRPr lang="de-AT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004" y="42082"/>
            <a:ext cx="10513168" cy="757414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de-AT" dirty="0"/>
          </a:p>
        </p:txBody>
      </p:sp>
      <p:sp>
        <p:nvSpPr>
          <p:cNvPr id="3" name="Rectangle 2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Deep Learning of Humor</a:t>
            </a:r>
            <a:endParaRPr lang="de-A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‹#›</a:t>
            </a:fld>
            <a:endParaRPr lang="de-AT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auto">
          <a:xfrm>
            <a:off x="0" y="799496"/>
            <a:ext cx="12195175" cy="6060092"/>
          </a:xfrm>
          <a:prstGeom prst="rect">
            <a:avLst/>
          </a:prstGeom>
          <a:solidFill>
            <a:schemeClr val="tx1"/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GB"/>
              <a:t>Deep Learning of Humor</a:t>
            </a:r>
            <a:endParaRPr lang="de-A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‹#›</a:t>
            </a:fld>
            <a:endParaRPr lang="de-AT" dirty="0"/>
          </a:p>
        </p:txBody>
      </p:sp>
      <p:grpSp>
        <p:nvGrpSpPr>
          <p:cNvPr id="6" name="Group 2"/>
          <p:cNvGrpSpPr>
            <a:grpSpLocks noChangeAspect="1"/>
          </p:cNvGrpSpPr>
          <p:nvPr userDrawn="1"/>
        </p:nvGrpSpPr>
        <p:grpSpPr bwMode="auto">
          <a:xfrm>
            <a:off x="11642203" y="6335668"/>
            <a:ext cx="362045" cy="406494"/>
            <a:chOff x="5494" y="4030"/>
            <a:chExt cx="179" cy="201"/>
          </a:xfrm>
        </p:grpSpPr>
        <p:sp>
          <p:nvSpPr>
            <p:cNvPr id="7" name="Freeform 3"/>
            <p:cNvSpPr>
              <a:spLocks/>
            </p:cNvSpPr>
            <p:nvPr userDrawn="1"/>
          </p:nvSpPr>
          <p:spPr bwMode="auto">
            <a:xfrm>
              <a:off x="5494" y="4030"/>
              <a:ext cx="160" cy="201"/>
            </a:xfrm>
            <a:custGeom>
              <a:avLst/>
              <a:gdLst/>
              <a:ahLst/>
              <a:cxnLst>
                <a:cxn ang="0">
                  <a:pos x="116" y="318"/>
                </a:cxn>
                <a:cxn ang="0">
                  <a:pos x="108" y="299"/>
                </a:cxn>
                <a:cxn ang="0">
                  <a:pos x="93" y="298"/>
                </a:cxn>
                <a:cxn ang="0">
                  <a:pos x="83" y="309"/>
                </a:cxn>
                <a:cxn ang="0">
                  <a:pos x="66" y="306"/>
                </a:cxn>
                <a:cxn ang="0">
                  <a:pos x="69" y="282"/>
                </a:cxn>
                <a:cxn ang="0">
                  <a:pos x="51" y="276"/>
                </a:cxn>
                <a:cxn ang="0">
                  <a:pos x="19" y="294"/>
                </a:cxn>
                <a:cxn ang="0">
                  <a:pos x="2" y="287"/>
                </a:cxn>
                <a:cxn ang="0">
                  <a:pos x="5" y="271"/>
                </a:cxn>
                <a:cxn ang="0">
                  <a:pos x="36" y="256"/>
                </a:cxn>
                <a:cxn ang="0">
                  <a:pos x="42" y="234"/>
                </a:cxn>
                <a:cxn ang="0">
                  <a:pos x="31" y="219"/>
                </a:cxn>
                <a:cxn ang="0">
                  <a:pos x="7" y="208"/>
                </a:cxn>
                <a:cxn ang="0">
                  <a:pos x="14" y="193"/>
                </a:cxn>
                <a:cxn ang="0">
                  <a:pos x="39" y="187"/>
                </a:cxn>
                <a:cxn ang="0">
                  <a:pos x="49" y="168"/>
                </a:cxn>
                <a:cxn ang="0">
                  <a:pos x="47" y="145"/>
                </a:cxn>
                <a:cxn ang="0">
                  <a:pos x="63" y="136"/>
                </a:cxn>
                <a:cxn ang="0">
                  <a:pos x="83" y="124"/>
                </a:cxn>
                <a:cxn ang="0">
                  <a:pos x="73" y="104"/>
                </a:cxn>
                <a:cxn ang="0">
                  <a:pos x="76" y="86"/>
                </a:cxn>
                <a:cxn ang="0">
                  <a:pos x="93" y="89"/>
                </a:cxn>
                <a:cxn ang="0">
                  <a:pos x="118" y="99"/>
                </a:cxn>
                <a:cxn ang="0">
                  <a:pos x="131" y="82"/>
                </a:cxn>
                <a:cxn ang="0">
                  <a:pos x="126" y="47"/>
                </a:cxn>
                <a:cxn ang="0">
                  <a:pos x="120" y="19"/>
                </a:cxn>
                <a:cxn ang="0">
                  <a:pos x="126" y="3"/>
                </a:cxn>
                <a:cxn ang="0">
                  <a:pos x="147" y="2"/>
                </a:cxn>
                <a:cxn ang="0">
                  <a:pos x="158" y="19"/>
                </a:cxn>
                <a:cxn ang="0">
                  <a:pos x="150" y="51"/>
                </a:cxn>
                <a:cxn ang="0">
                  <a:pos x="145" y="94"/>
                </a:cxn>
                <a:cxn ang="0">
                  <a:pos x="155" y="109"/>
                </a:cxn>
                <a:cxn ang="0">
                  <a:pos x="182" y="111"/>
                </a:cxn>
                <a:cxn ang="0">
                  <a:pos x="189" y="99"/>
                </a:cxn>
                <a:cxn ang="0">
                  <a:pos x="205" y="66"/>
                </a:cxn>
                <a:cxn ang="0">
                  <a:pos x="221" y="66"/>
                </a:cxn>
                <a:cxn ang="0">
                  <a:pos x="221" y="86"/>
                </a:cxn>
                <a:cxn ang="0">
                  <a:pos x="199" y="119"/>
                </a:cxn>
                <a:cxn ang="0">
                  <a:pos x="205" y="136"/>
                </a:cxn>
                <a:cxn ang="0">
                  <a:pos x="224" y="136"/>
                </a:cxn>
                <a:cxn ang="0">
                  <a:pos x="242" y="123"/>
                </a:cxn>
                <a:cxn ang="0">
                  <a:pos x="252" y="131"/>
                </a:cxn>
                <a:cxn ang="0">
                  <a:pos x="251" y="145"/>
                </a:cxn>
                <a:cxn ang="0">
                  <a:pos x="231" y="165"/>
                </a:cxn>
                <a:cxn ang="0">
                  <a:pos x="232" y="224"/>
                </a:cxn>
                <a:cxn ang="0">
                  <a:pos x="246" y="240"/>
                </a:cxn>
                <a:cxn ang="0">
                  <a:pos x="247" y="259"/>
                </a:cxn>
                <a:cxn ang="0">
                  <a:pos x="232" y="262"/>
                </a:cxn>
                <a:cxn ang="0">
                  <a:pos x="222" y="276"/>
                </a:cxn>
                <a:cxn ang="0">
                  <a:pos x="231" y="298"/>
                </a:cxn>
                <a:cxn ang="0">
                  <a:pos x="217" y="303"/>
                </a:cxn>
                <a:cxn ang="0">
                  <a:pos x="199" y="284"/>
                </a:cxn>
                <a:cxn ang="0">
                  <a:pos x="182" y="291"/>
                </a:cxn>
                <a:cxn ang="0">
                  <a:pos x="170" y="306"/>
                </a:cxn>
                <a:cxn ang="0">
                  <a:pos x="143" y="308"/>
                </a:cxn>
                <a:cxn ang="0">
                  <a:pos x="128" y="318"/>
                </a:cxn>
              </a:cxnLst>
              <a:rect l="0" t="0" r="r" b="b"/>
              <a:pathLst>
                <a:path w="254" h="319">
                  <a:moveTo>
                    <a:pt x="128" y="318"/>
                  </a:moveTo>
                  <a:lnTo>
                    <a:pt x="125" y="319"/>
                  </a:lnTo>
                  <a:lnTo>
                    <a:pt x="121" y="319"/>
                  </a:lnTo>
                  <a:lnTo>
                    <a:pt x="120" y="319"/>
                  </a:lnTo>
                  <a:lnTo>
                    <a:pt x="118" y="318"/>
                  </a:lnTo>
                  <a:lnTo>
                    <a:pt x="116" y="318"/>
                  </a:lnTo>
                  <a:lnTo>
                    <a:pt x="116" y="314"/>
                  </a:lnTo>
                  <a:lnTo>
                    <a:pt x="113" y="311"/>
                  </a:lnTo>
                  <a:lnTo>
                    <a:pt x="113" y="306"/>
                  </a:lnTo>
                  <a:lnTo>
                    <a:pt x="111" y="304"/>
                  </a:lnTo>
                  <a:lnTo>
                    <a:pt x="110" y="303"/>
                  </a:lnTo>
                  <a:lnTo>
                    <a:pt x="108" y="299"/>
                  </a:lnTo>
                  <a:lnTo>
                    <a:pt x="106" y="299"/>
                  </a:lnTo>
                  <a:lnTo>
                    <a:pt x="103" y="298"/>
                  </a:lnTo>
                  <a:lnTo>
                    <a:pt x="100" y="298"/>
                  </a:lnTo>
                  <a:lnTo>
                    <a:pt x="96" y="298"/>
                  </a:lnTo>
                  <a:lnTo>
                    <a:pt x="94" y="298"/>
                  </a:lnTo>
                  <a:lnTo>
                    <a:pt x="93" y="298"/>
                  </a:lnTo>
                  <a:lnTo>
                    <a:pt x="91" y="299"/>
                  </a:lnTo>
                  <a:lnTo>
                    <a:pt x="89" y="301"/>
                  </a:lnTo>
                  <a:lnTo>
                    <a:pt x="88" y="304"/>
                  </a:lnTo>
                  <a:lnTo>
                    <a:pt x="84" y="308"/>
                  </a:lnTo>
                  <a:lnTo>
                    <a:pt x="84" y="309"/>
                  </a:lnTo>
                  <a:lnTo>
                    <a:pt x="83" y="309"/>
                  </a:lnTo>
                  <a:lnTo>
                    <a:pt x="79" y="311"/>
                  </a:lnTo>
                  <a:lnTo>
                    <a:pt x="76" y="311"/>
                  </a:lnTo>
                  <a:lnTo>
                    <a:pt x="73" y="311"/>
                  </a:lnTo>
                  <a:lnTo>
                    <a:pt x="71" y="309"/>
                  </a:lnTo>
                  <a:lnTo>
                    <a:pt x="68" y="308"/>
                  </a:lnTo>
                  <a:lnTo>
                    <a:pt x="66" y="306"/>
                  </a:lnTo>
                  <a:lnTo>
                    <a:pt x="64" y="304"/>
                  </a:lnTo>
                  <a:lnTo>
                    <a:pt x="64" y="301"/>
                  </a:lnTo>
                  <a:lnTo>
                    <a:pt x="64" y="299"/>
                  </a:lnTo>
                  <a:lnTo>
                    <a:pt x="66" y="294"/>
                  </a:lnTo>
                  <a:lnTo>
                    <a:pt x="69" y="284"/>
                  </a:lnTo>
                  <a:lnTo>
                    <a:pt x="69" y="282"/>
                  </a:lnTo>
                  <a:lnTo>
                    <a:pt x="69" y="279"/>
                  </a:lnTo>
                  <a:lnTo>
                    <a:pt x="68" y="279"/>
                  </a:lnTo>
                  <a:lnTo>
                    <a:pt x="68" y="277"/>
                  </a:lnTo>
                  <a:lnTo>
                    <a:pt x="61" y="276"/>
                  </a:lnTo>
                  <a:lnTo>
                    <a:pt x="56" y="276"/>
                  </a:lnTo>
                  <a:lnTo>
                    <a:pt x="51" y="276"/>
                  </a:lnTo>
                  <a:lnTo>
                    <a:pt x="47" y="277"/>
                  </a:lnTo>
                  <a:lnTo>
                    <a:pt x="42" y="279"/>
                  </a:lnTo>
                  <a:lnTo>
                    <a:pt x="39" y="282"/>
                  </a:lnTo>
                  <a:lnTo>
                    <a:pt x="31" y="287"/>
                  </a:lnTo>
                  <a:lnTo>
                    <a:pt x="22" y="293"/>
                  </a:lnTo>
                  <a:lnTo>
                    <a:pt x="19" y="294"/>
                  </a:lnTo>
                  <a:lnTo>
                    <a:pt x="16" y="296"/>
                  </a:lnTo>
                  <a:lnTo>
                    <a:pt x="12" y="296"/>
                  </a:lnTo>
                  <a:lnTo>
                    <a:pt x="9" y="294"/>
                  </a:lnTo>
                  <a:lnTo>
                    <a:pt x="5" y="293"/>
                  </a:lnTo>
                  <a:lnTo>
                    <a:pt x="4" y="291"/>
                  </a:lnTo>
                  <a:lnTo>
                    <a:pt x="2" y="287"/>
                  </a:lnTo>
                  <a:lnTo>
                    <a:pt x="0" y="284"/>
                  </a:lnTo>
                  <a:lnTo>
                    <a:pt x="0" y="282"/>
                  </a:lnTo>
                  <a:lnTo>
                    <a:pt x="0" y="279"/>
                  </a:lnTo>
                  <a:lnTo>
                    <a:pt x="2" y="276"/>
                  </a:lnTo>
                  <a:lnTo>
                    <a:pt x="4" y="274"/>
                  </a:lnTo>
                  <a:lnTo>
                    <a:pt x="5" y="271"/>
                  </a:lnTo>
                  <a:lnTo>
                    <a:pt x="10" y="269"/>
                  </a:lnTo>
                  <a:lnTo>
                    <a:pt x="19" y="264"/>
                  </a:lnTo>
                  <a:lnTo>
                    <a:pt x="27" y="261"/>
                  </a:lnTo>
                  <a:lnTo>
                    <a:pt x="31" y="259"/>
                  </a:lnTo>
                  <a:lnTo>
                    <a:pt x="32" y="256"/>
                  </a:lnTo>
                  <a:lnTo>
                    <a:pt x="36" y="256"/>
                  </a:lnTo>
                  <a:lnTo>
                    <a:pt x="39" y="251"/>
                  </a:lnTo>
                  <a:lnTo>
                    <a:pt x="39" y="249"/>
                  </a:lnTo>
                  <a:lnTo>
                    <a:pt x="41" y="247"/>
                  </a:lnTo>
                  <a:lnTo>
                    <a:pt x="42" y="242"/>
                  </a:lnTo>
                  <a:lnTo>
                    <a:pt x="42" y="235"/>
                  </a:lnTo>
                  <a:lnTo>
                    <a:pt x="42" y="234"/>
                  </a:lnTo>
                  <a:lnTo>
                    <a:pt x="42" y="232"/>
                  </a:lnTo>
                  <a:lnTo>
                    <a:pt x="39" y="227"/>
                  </a:lnTo>
                  <a:lnTo>
                    <a:pt x="39" y="224"/>
                  </a:lnTo>
                  <a:lnTo>
                    <a:pt x="36" y="222"/>
                  </a:lnTo>
                  <a:lnTo>
                    <a:pt x="32" y="220"/>
                  </a:lnTo>
                  <a:lnTo>
                    <a:pt x="31" y="219"/>
                  </a:lnTo>
                  <a:lnTo>
                    <a:pt x="24" y="217"/>
                  </a:lnTo>
                  <a:lnTo>
                    <a:pt x="17" y="215"/>
                  </a:lnTo>
                  <a:lnTo>
                    <a:pt x="12" y="214"/>
                  </a:lnTo>
                  <a:lnTo>
                    <a:pt x="10" y="212"/>
                  </a:lnTo>
                  <a:lnTo>
                    <a:pt x="9" y="210"/>
                  </a:lnTo>
                  <a:lnTo>
                    <a:pt x="7" y="208"/>
                  </a:lnTo>
                  <a:lnTo>
                    <a:pt x="7" y="205"/>
                  </a:lnTo>
                  <a:lnTo>
                    <a:pt x="7" y="200"/>
                  </a:lnTo>
                  <a:lnTo>
                    <a:pt x="7" y="198"/>
                  </a:lnTo>
                  <a:lnTo>
                    <a:pt x="9" y="195"/>
                  </a:lnTo>
                  <a:lnTo>
                    <a:pt x="10" y="193"/>
                  </a:lnTo>
                  <a:lnTo>
                    <a:pt x="14" y="193"/>
                  </a:lnTo>
                  <a:lnTo>
                    <a:pt x="17" y="193"/>
                  </a:lnTo>
                  <a:lnTo>
                    <a:pt x="22" y="193"/>
                  </a:lnTo>
                  <a:lnTo>
                    <a:pt x="31" y="192"/>
                  </a:lnTo>
                  <a:lnTo>
                    <a:pt x="32" y="190"/>
                  </a:lnTo>
                  <a:lnTo>
                    <a:pt x="36" y="190"/>
                  </a:lnTo>
                  <a:lnTo>
                    <a:pt x="39" y="187"/>
                  </a:lnTo>
                  <a:lnTo>
                    <a:pt x="42" y="185"/>
                  </a:lnTo>
                  <a:lnTo>
                    <a:pt x="46" y="182"/>
                  </a:lnTo>
                  <a:lnTo>
                    <a:pt x="47" y="175"/>
                  </a:lnTo>
                  <a:lnTo>
                    <a:pt x="49" y="172"/>
                  </a:lnTo>
                  <a:lnTo>
                    <a:pt x="49" y="170"/>
                  </a:lnTo>
                  <a:lnTo>
                    <a:pt x="49" y="168"/>
                  </a:lnTo>
                  <a:lnTo>
                    <a:pt x="46" y="160"/>
                  </a:lnTo>
                  <a:lnTo>
                    <a:pt x="44" y="156"/>
                  </a:lnTo>
                  <a:lnTo>
                    <a:pt x="44" y="151"/>
                  </a:lnTo>
                  <a:lnTo>
                    <a:pt x="46" y="150"/>
                  </a:lnTo>
                  <a:lnTo>
                    <a:pt x="46" y="148"/>
                  </a:lnTo>
                  <a:lnTo>
                    <a:pt x="47" y="145"/>
                  </a:lnTo>
                  <a:lnTo>
                    <a:pt x="49" y="143"/>
                  </a:lnTo>
                  <a:lnTo>
                    <a:pt x="54" y="140"/>
                  </a:lnTo>
                  <a:lnTo>
                    <a:pt x="54" y="138"/>
                  </a:lnTo>
                  <a:lnTo>
                    <a:pt x="56" y="136"/>
                  </a:lnTo>
                  <a:lnTo>
                    <a:pt x="59" y="136"/>
                  </a:lnTo>
                  <a:lnTo>
                    <a:pt x="63" y="136"/>
                  </a:lnTo>
                  <a:lnTo>
                    <a:pt x="68" y="136"/>
                  </a:lnTo>
                  <a:lnTo>
                    <a:pt x="71" y="136"/>
                  </a:lnTo>
                  <a:lnTo>
                    <a:pt x="74" y="133"/>
                  </a:lnTo>
                  <a:lnTo>
                    <a:pt x="79" y="131"/>
                  </a:lnTo>
                  <a:lnTo>
                    <a:pt x="81" y="128"/>
                  </a:lnTo>
                  <a:lnTo>
                    <a:pt x="83" y="124"/>
                  </a:lnTo>
                  <a:lnTo>
                    <a:pt x="84" y="121"/>
                  </a:lnTo>
                  <a:lnTo>
                    <a:pt x="84" y="119"/>
                  </a:lnTo>
                  <a:lnTo>
                    <a:pt x="83" y="116"/>
                  </a:lnTo>
                  <a:lnTo>
                    <a:pt x="81" y="114"/>
                  </a:lnTo>
                  <a:lnTo>
                    <a:pt x="76" y="109"/>
                  </a:lnTo>
                  <a:lnTo>
                    <a:pt x="73" y="104"/>
                  </a:lnTo>
                  <a:lnTo>
                    <a:pt x="71" y="101"/>
                  </a:lnTo>
                  <a:lnTo>
                    <a:pt x="71" y="98"/>
                  </a:lnTo>
                  <a:lnTo>
                    <a:pt x="71" y="96"/>
                  </a:lnTo>
                  <a:lnTo>
                    <a:pt x="71" y="93"/>
                  </a:lnTo>
                  <a:lnTo>
                    <a:pt x="73" y="89"/>
                  </a:lnTo>
                  <a:lnTo>
                    <a:pt x="76" y="86"/>
                  </a:lnTo>
                  <a:lnTo>
                    <a:pt x="79" y="86"/>
                  </a:lnTo>
                  <a:lnTo>
                    <a:pt x="83" y="84"/>
                  </a:lnTo>
                  <a:lnTo>
                    <a:pt x="86" y="84"/>
                  </a:lnTo>
                  <a:lnTo>
                    <a:pt x="88" y="86"/>
                  </a:lnTo>
                  <a:lnTo>
                    <a:pt x="91" y="86"/>
                  </a:lnTo>
                  <a:lnTo>
                    <a:pt x="93" y="89"/>
                  </a:lnTo>
                  <a:lnTo>
                    <a:pt x="100" y="93"/>
                  </a:lnTo>
                  <a:lnTo>
                    <a:pt x="105" y="98"/>
                  </a:lnTo>
                  <a:lnTo>
                    <a:pt x="108" y="99"/>
                  </a:lnTo>
                  <a:lnTo>
                    <a:pt x="111" y="101"/>
                  </a:lnTo>
                  <a:lnTo>
                    <a:pt x="115" y="101"/>
                  </a:lnTo>
                  <a:lnTo>
                    <a:pt x="118" y="99"/>
                  </a:lnTo>
                  <a:lnTo>
                    <a:pt x="121" y="98"/>
                  </a:lnTo>
                  <a:lnTo>
                    <a:pt x="126" y="94"/>
                  </a:lnTo>
                  <a:lnTo>
                    <a:pt x="128" y="93"/>
                  </a:lnTo>
                  <a:lnTo>
                    <a:pt x="130" y="91"/>
                  </a:lnTo>
                  <a:lnTo>
                    <a:pt x="131" y="86"/>
                  </a:lnTo>
                  <a:lnTo>
                    <a:pt x="131" y="82"/>
                  </a:lnTo>
                  <a:lnTo>
                    <a:pt x="133" y="79"/>
                  </a:lnTo>
                  <a:lnTo>
                    <a:pt x="133" y="72"/>
                  </a:lnTo>
                  <a:lnTo>
                    <a:pt x="131" y="66"/>
                  </a:lnTo>
                  <a:lnTo>
                    <a:pt x="130" y="57"/>
                  </a:lnTo>
                  <a:lnTo>
                    <a:pt x="128" y="51"/>
                  </a:lnTo>
                  <a:lnTo>
                    <a:pt x="126" y="47"/>
                  </a:lnTo>
                  <a:lnTo>
                    <a:pt x="125" y="40"/>
                  </a:lnTo>
                  <a:lnTo>
                    <a:pt x="121" y="35"/>
                  </a:lnTo>
                  <a:lnTo>
                    <a:pt x="121" y="32"/>
                  </a:lnTo>
                  <a:lnTo>
                    <a:pt x="120" y="27"/>
                  </a:lnTo>
                  <a:lnTo>
                    <a:pt x="120" y="24"/>
                  </a:lnTo>
                  <a:lnTo>
                    <a:pt x="120" y="19"/>
                  </a:lnTo>
                  <a:lnTo>
                    <a:pt x="120" y="15"/>
                  </a:lnTo>
                  <a:lnTo>
                    <a:pt x="121" y="14"/>
                  </a:lnTo>
                  <a:lnTo>
                    <a:pt x="121" y="10"/>
                  </a:lnTo>
                  <a:lnTo>
                    <a:pt x="123" y="9"/>
                  </a:lnTo>
                  <a:lnTo>
                    <a:pt x="125" y="5"/>
                  </a:lnTo>
                  <a:lnTo>
                    <a:pt x="126" y="3"/>
                  </a:lnTo>
                  <a:lnTo>
                    <a:pt x="130" y="2"/>
                  </a:lnTo>
                  <a:lnTo>
                    <a:pt x="133" y="0"/>
                  </a:lnTo>
                  <a:lnTo>
                    <a:pt x="136" y="0"/>
                  </a:lnTo>
                  <a:lnTo>
                    <a:pt x="142" y="0"/>
                  </a:lnTo>
                  <a:lnTo>
                    <a:pt x="145" y="0"/>
                  </a:lnTo>
                  <a:lnTo>
                    <a:pt x="147" y="2"/>
                  </a:lnTo>
                  <a:lnTo>
                    <a:pt x="150" y="3"/>
                  </a:lnTo>
                  <a:lnTo>
                    <a:pt x="153" y="5"/>
                  </a:lnTo>
                  <a:lnTo>
                    <a:pt x="155" y="9"/>
                  </a:lnTo>
                  <a:lnTo>
                    <a:pt x="157" y="12"/>
                  </a:lnTo>
                  <a:lnTo>
                    <a:pt x="158" y="15"/>
                  </a:lnTo>
                  <a:lnTo>
                    <a:pt x="158" y="19"/>
                  </a:lnTo>
                  <a:lnTo>
                    <a:pt x="158" y="24"/>
                  </a:lnTo>
                  <a:lnTo>
                    <a:pt x="158" y="29"/>
                  </a:lnTo>
                  <a:lnTo>
                    <a:pt x="157" y="34"/>
                  </a:lnTo>
                  <a:lnTo>
                    <a:pt x="155" y="39"/>
                  </a:lnTo>
                  <a:lnTo>
                    <a:pt x="153" y="44"/>
                  </a:lnTo>
                  <a:lnTo>
                    <a:pt x="150" y="51"/>
                  </a:lnTo>
                  <a:lnTo>
                    <a:pt x="148" y="52"/>
                  </a:lnTo>
                  <a:lnTo>
                    <a:pt x="147" y="59"/>
                  </a:lnTo>
                  <a:lnTo>
                    <a:pt x="147" y="64"/>
                  </a:lnTo>
                  <a:lnTo>
                    <a:pt x="145" y="71"/>
                  </a:lnTo>
                  <a:lnTo>
                    <a:pt x="145" y="84"/>
                  </a:lnTo>
                  <a:lnTo>
                    <a:pt x="145" y="94"/>
                  </a:lnTo>
                  <a:lnTo>
                    <a:pt x="145" y="98"/>
                  </a:lnTo>
                  <a:lnTo>
                    <a:pt x="147" y="99"/>
                  </a:lnTo>
                  <a:lnTo>
                    <a:pt x="148" y="103"/>
                  </a:lnTo>
                  <a:lnTo>
                    <a:pt x="150" y="106"/>
                  </a:lnTo>
                  <a:lnTo>
                    <a:pt x="153" y="108"/>
                  </a:lnTo>
                  <a:lnTo>
                    <a:pt x="155" y="109"/>
                  </a:lnTo>
                  <a:lnTo>
                    <a:pt x="158" y="109"/>
                  </a:lnTo>
                  <a:lnTo>
                    <a:pt x="165" y="113"/>
                  </a:lnTo>
                  <a:lnTo>
                    <a:pt x="172" y="113"/>
                  </a:lnTo>
                  <a:lnTo>
                    <a:pt x="175" y="113"/>
                  </a:lnTo>
                  <a:lnTo>
                    <a:pt x="180" y="111"/>
                  </a:lnTo>
                  <a:lnTo>
                    <a:pt x="182" y="111"/>
                  </a:lnTo>
                  <a:lnTo>
                    <a:pt x="184" y="109"/>
                  </a:lnTo>
                  <a:lnTo>
                    <a:pt x="184" y="109"/>
                  </a:lnTo>
                  <a:lnTo>
                    <a:pt x="187" y="108"/>
                  </a:lnTo>
                  <a:lnTo>
                    <a:pt x="187" y="104"/>
                  </a:lnTo>
                  <a:lnTo>
                    <a:pt x="189" y="103"/>
                  </a:lnTo>
                  <a:lnTo>
                    <a:pt x="189" y="99"/>
                  </a:lnTo>
                  <a:lnTo>
                    <a:pt x="190" y="89"/>
                  </a:lnTo>
                  <a:lnTo>
                    <a:pt x="195" y="79"/>
                  </a:lnTo>
                  <a:lnTo>
                    <a:pt x="199" y="74"/>
                  </a:lnTo>
                  <a:lnTo>
                    <a:pt x="200" y="71"/>
                  </a:lnTo>
                  <a:lnTo>
                    <a:pt x="204" y="67"/>
                  </a:lnTo>
                  <a:lnTo>
                    <a:pt x="205" y="66"/>
                  </a:lnTo>
                  <a:lnTo>
                    <a:pt x="207" y="64"/>
                  </a:lnTo>
                  <a:lnTo>
                    <a:pt x="212" y="62"/>
                  </a:lnTo>
                  <a:lnTo>
                    <a:pt x="215" y="62"/>
                  </a:lnTo>
                  <a:lnTo>
                    <a:pt x="217" y="62"/>
                  </a:lnTo>
                  <a:lnTo>
                    <a:pt x="219" y="64"/>
                  </a:lnTo>
                  <a:lnTo>
                    <a:pt x="221" y="66"/>
                  </a:lnTo>
                  <a:lnTo>
                    <a:pt x="222" y="67"/>
                  </a:lnTo>
                  <a:lnTo>
                    <a:pt x="224" y="71"/>
                  </a:lnTo>
                  <a:lnTo>
                    <a:pt x="224" y="76"/>
                  </a:lnTo>
                  <a:lnTo>
                    <a:pt x="224" y="81"/>
                  </a:lnTo>
                  <a:lnTo>
                    <a:pt x="222" y="82"/>
                  </a:lnTo>
                  <a:lnTo>
                    <a:pt x="221" y="86"/>
                  </a:lnTo>
                  <a:lnTo>
                    <a:pt x="219" y="94"/>
                  </a:lnTo>
                  <a:lnTo>
                    <a:pt x="212" y="101"/>
                  </a:lnTo>
                  <a:lnTo>
                    <a:pt x="204" y="108"/>
                  </a:lnTo>
                  <a:lnTo>
                    <a:pt x="202" y="109"/>
                  </a:lnTo>
                  <a:lnTo>
                    <a:pt x="202" y="113"/>
                  </a:lnTo>
                  <a:lnTo>
                    <a:pt x="199" y="119"/>
                  </a:lnTo>
                  <a:lnTo>
                    <a:pt x="199" y="124"/>
                  </a:lnTo>
                  <a:lnTo>
                    <a:pt x="199" y="128"/>
                  </a:lnTo>
                  <a:lnTo>
                    <a:pt x="200" y="131"/>
                  </a:lnTo>
                  <a:lnTo>
                    <a:pt x="202" y="133"/>
                  </a:lnTo>
                  <a:lnTo>
                    <a:pt x="204" y="135"/>
                  </a:lnTo>
                  <a:lnTo>
                    <a:pt x="205" y="136"/>
                  </a:lnTo>
                  <a:lnTo>
                    <a:pt x="210" y="140"/>
                  </a:lnTo>
                  <a:lnTo>
                    <a:pt x="212" y="140"/>
                  </a:lnTo>
                  <a:lnTo>
                    <a:pt x="215" y="141"/>
                  </a:lnTo>
                  <a:lnTo>
                    <a:pt x="219" y="140"/>
                  </a:lnTo>
                  <a:lnTo>
                    <a:pt x="221" y="140"/>
                  </a:lnTo>
                  <a:lnTo>
                    <a:pt x="224" y="136"/>
                  </a:lnTo>
                  <a:lnTo>
                    <a:pt x="227" y="131"/>
                  </a:lnTo>
                  <a:lnTo>
                    <a:pt x="231" y="130"/>
                  </a:lnTo>
                  <a:lnTo>
                    <a:pt x="232" y="128"/>
                  </a:lnTo>
                  <a:lnTo>
                    <a:pt x="236" y="124"/>
                  </a:lnTo>
                  <a:lnTo>
                    <a:pt x="239" y="124"/>
                  </a:lnTo>
                  <a:lnTo>
                    <a:pt x="242" y="123"/>
                  </a:lnTo>
                  <a:lnTo>
                    <a:pt x="244" y="123"/>
                  </a:lnTo>
                  <a:lnTo>
                    <a:pt x="247" y="124"/>
                  </a:lnTo>
                  <a:lnTo>
                    <a:pt x="247" y="124"/>
                  </a:lnTo>
                  <a:lnTo>
                    <a:pt x="249" y="124"/>
                  </a:lnTo>
                  <a:lnTo>
                    <a:pt x="251" y="128"/>
                  </a:lnTo>
                  <a:lnTo>
                    <a:pt x="252" y="131"/>
                  </a:lnTo>
                  <a:lnTo>
                    <a:pt x="254" y="133"/>
                  </a:lnTo>
                  <a:lnTo>
                    <a:pt x="254" y="136"/>
                  </a:lnTo>
                  <a:lnTo>
                    <a:pt x="254" y="138"/>
                  </a:lnTo>
                  <a:lnTo>
                    <a:pt x="254" y="140"/>
                  </a:lnTo>
                  <a:lnTo>
                    <a:pt x="252" y="143"/>
                  </a:lnTo>
                  <a:lnTo>
                    <a:pt x="251" y="145"/>
                  </a:lnTo>
                  <a:lnTo>
                    <a:pt x="247" y="148"/>
                  </a:lnTo>
                  <a:lnTo>
                    <a:pt x="242" y="153"/>
                  </a:lnTo>
                  <a:lnTo>
                    <a:pt x="239" y="156"/>
                  </a:lnTo>
                  <a:lnTo>
                    <a:pt x="234" y="160"/>
                  </a:lnTo>
                  <a:lnTo>
                    <a:pt x="231" y="163"/>
                  </a:lnTo>
                  <a:lnTo>
                    <a:pt x="231" y="165"/>
                  </a:lnTo>
                  <a:lnTo>
                    <a:pt x="229" y="166"/>
                  </a:lnTo>
                  <a:lnTo>
                    <a:pt x="229" y="175"/>
                  </a:lnTo>
                  <a:lnTo>
                    <a:pt x="227" y="187"/>
                  </a:lnTo>
                  <a:lnTo>
                    <a:pt x="229" y="200"/>
                  </a:lnTo>
                  <a:lnTo>
                    <a:pt x="231" y="212"/>
                  </a:lnTo>
                  <a:lnTo>
                    <a:pt x="232" y="224"/>
                  </a:lnTo>
                  <a:lnTo>
                    <a:pt x="232" y="229"/>
                  </a:lnTo>
                  <a:lnTo>
                    <a:pt x="236" y="232"/>
                  </a:lnTo>
                  <a:lnTo>
                    <a:pt x="237" y="235"/>
                  </a:lnTo>
                  <a:lnTo>
                    <a:pt x="239" y="237"/>
                  </a:lnTo>
                  <a:lnTo>
                    <a:pt x="242" y="239"/>
                  </a:lnTo>
                  <a:lnTo>
                    <a:pt x="246" y="240"/>
                  </a:lnTo>
                  <a:lnTo>
                    <a:pt x="247" y="244"/>
                  </a:lnTo>
                  <a:lnTo>
                    <a:pt x="249" y="247"/>
                  </a:lnTo>
                  <a:lnTo>
                    <a:pt x="249" y="249"/>
                  </a:lnTo>
                  <a:lnTo>
                    <a:pt x="249" y="252"/>
                  </a:lnTo>
                  <a:lnTo>
                    <a:pt x="249" y="256"/>
                  </a:lnTo>
                  <a:lnTo>
                    <a:pt x="247" y="259"/>
                  </a:lnTo>
                  <a:lnTo>
                    <a:pt x="244" y="261"/>
                  </a:lnTo>
                  <a:lnTo>
                    <a:pt x="244" y="262"/>
                  </a:lnTo>
                  <a:lnTo>
                    <a:pt x="241" y="262"/>
                  </a:lnTo>
                  <a:lnTo>
                    <a:pt x="239" y="264"/>
                  </a:lnTo>
                  <a:lnTo>
                    <a:pt x="236" y="262"/>
                  </a:lnTo>
                  <a:lnTo>
                    <a:pt x="232" y="262"/>
                  </a:lnTo>
                  <a:lnTo>
                    <a:pt x="231" y="262"/>
                  </a:lnTo>
                  <a:lnTo>
                    <a:pt x="227" y="264"/>
                  </a:lnTo>
                  <a:lnTo>
                    <a:pt x="224" y="267"/>
                  </a:lnTo>
                  <a:lnTo>
                    <a:pt x="222" y="271"/>
                  </a:lnTo>
                  <a:lnTo>
                    <a:pt x="221" y="272"/>
                  </a:lnTo>
                  <a:lnTo>
                    <a:pt x="222" y="276"/>
                  </a:lnTo>
                  <a:lnTo>
                    <a:pt x="224" y="281"/>
                  </a:lnTo>
                  <a:lnTo>
                    <a:pt x="227" y="286"/>
                  </a:lnTo>
                  <a:lnTo>
                    <a:pt x="231" y="289"/>
                  </a:lnTo>
                  <a:lnTo>
                    <a:pt x="232" y="293"/>
                  </a:lnTo>
                  <a:lnTo>
                    <a:pt x="232" y="298"/>
                  </a:lnTo>
                  <a:lnTo>
                    <a:pt x="231" y="298"/>
                  </a:lnTo>
                  <a:lnTo>
                    <a:pt x="231" y="299"/>
                  </a:lnTo>
                  <a:lnTo>
                    <a:pt x="227" y="303"/>
                  </a:lnTo>
                  <a:lnTo>
                    <a:pt x="224" y="303"/>
                  </a:lnTo>
                  <a:lnTo>
                    <a:pt x="222" y="304"/>
                  </a:lnTo>
                  <a:lnTo>
                    <a:pt x="219" y="303"/>
                  </a:lnTo>
                  <a:lnTo>
                    <a:pt x="217" y="303"/>
                  </a:lnTo>
                  <a:lnTo>
                    <a:pt x="215" y="299"/>
                  </a:lnTo>
                  <a:lnTo>
                    <a:pt x="210" y="294"/>
                  </a:lnTo>
                  <a:lnTo>
                    <a:pt x="205" y="289"/>
                  </a:lnTo>
                  <a:lnTo>
                    <a:pt x="204" y="287"/>
                  </a:lnTo>
                  <a:lnTo>
                    <a:pt x="200" y="286"/>
                  </a:lnTo>
                  <a:lnTo>
                    <a:pt x="199" y="284"/>
                  </a:lnTo>
                  <a:lnTo>
                    <a:pt x="195" y="284"/>
                  </a:lnTo>
                  <a:lnTo>
                    <a:pt x="192" y="284"/>
                  </a:lnTo>
                  <a:lnTo>
                    <a:pt x="187" y="286"/>
                  </a:lnTo>
                  <a:lnTo>
                    <a:pt x="185" y="286"/>
                  </a:lnTo>
                  <a:lnTo>
                    <a:pt x="184" y="287"/>
                  </a:lnTo>
                  <a:lnTo>
                    <a:pt x="182" y="291"/>
                  </a:lnTo>
                  <a:lnTo>
                    <a:pt x="178" y="294"/>
                  </a:lnTo>
                  <a:lnTo>
                    <a:pt x="178" y="298"/>
                  </a:lnTo>
                  <a:lnTo>
                    <a:pt x="175" y="301"/>
                  </a:lnTo>
                  <a:lnTo>
                    <a:pt x="173" y="303"/>
                  </a:lnTo>
                  <a:lnTo>
                    <a:pt x="172" y="304"/>
                  </a:lnTo>
                  <a:lnTo>
                    <a:pt x="170" y="306"/>
                  </a:lnTo>
                  <a:lnTo>
                    <a:pt x="163" y="306"/>
                  </a:lnTo>
                  <a:lnTo>
                    <a:pt x="158" y="304"/>
                  </a:lnTo>
                  <a:lnTo>
                    <a:pt x="153" y="304"/>
                  </a:lnTo>
                  <a:lnTo>
                    <a:pt x="150" y="306"/>
                  </a:lnTo>
                  <a:lnTo>
                    <a:pt x="147" y="306"/>
                  </a:lnTo>
                  <a:lnTo>
                    <a:pt x="143" y="308"/>
                  </a:lnTo>
                  <a:lnTo>
                    <a:pt x="142" y="311"/>
                  </a:lnTo>
                  <a:lnTo>
                    <a:pt x="138" y="313"/>
                  </a:lnTo>
                  <a:lnTo>
                    <a:pt x="136" y="316"/>
                  </a:lnTo>
                  <a:lnTo>
                    <a:pt x="133" y="318"/>
                  </a:lnTo>
                  <a:lnTo>
                    <a:pt x="131" y="318"/>
                  </a:lnTo>
                  <a:lnTo>
                    <a:pt x="128" y="318"/>
                  </a:lnTo>
                  <a:close/>
                </a:path>
              </a:pathLst>
            </a:custGeom>
            <a:solidFill>
              <a:srgbClr val="5F5F5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>
                <a:latin typeface="Calibri" pitchFamily="34" charset="0"/>
              </a:endParaRPr>
            </a:p>
          </p:txBody>
        </p:sp>
        <p:sp>
          <p:nvSpPr>
            <p:cNvPr id="8" name="Freeform 4"/>
            <p:cNvSpPr>
              <a:spLocks/>
            </p:cNvSpPr>
            <p:nvPr userDrawn="1"/>
          </p:nvSpPr>
          <p:spPr bwMode="auto">
            <a:xfrm>
              <a:off x="5494" y="4030"/>
              <a:ext cx="100" cy="201"/>
            </a:xfrm>
            <a:custGeom>
              <a:avLst/>
              <a:gdLst/>
              <a:ahLst/>
              <a:cxnLst>
                <a:cxn ang="0">
                  <a:pos x="120" y="319"/>
                </a:cxn>
                <a:cxn ang="0">
                  <a:pos x="113" y="311"/>
                </a:cxn>
                <a:cxn ang="0">
                  <a:pos x="108" y="299"/>
                </a:cxn>
                <a:cxn ang="0">
                  <a:pos x="96" y="298"/>
                </a:cxn>
                <a:cxn ang="0">
                  <a:pos x="89" y="301"/>
                </a:cxn>
                <a:cxn ang="0">
                  <a:pos x="83" y="309"/>
                </a:cxn>
                <a:cxn ang="0">
                  <a:pos x="71" y="309"/>
                </a:cxn>
                <a:cxn ang="0">
                  <a:pos x="64" y="301"/>
                </a:cxn>
                <a:cxn ang="0">
                  <a:pos x="69" y="282"/>
                </a:cxn>
                <a:cxn ang="0">
                  <a:pos x="61" y="276"/>
                </a:cxn>
                <a:cxn ang="0">
                  <a:pos x="42" y="279"/>
                </a:cxn>
                <a:cxn ang="0">
                  <a:pos x="19" y="294"/>
                </a:cxn>
                <a:cxn ang="0">
                  <a:pos x="5" y="293"/>
                </a:cxn>
                <a:cxn ang="0">
                  <a:pos x="0" y="282"/>
                </a:cxn>
                <a:cxn ang="0">
                  <a:pos x="5" y="271"/>
                </a:cxn>
                <a:cxn ang="0">
                  <a:pos x="31" y="259"/>
                </a:cxn>
                <a:cxn ang="0">
                  <a:pos x="39" y="249"/>
                </a:cxn>
                <a:cxn ang="0">
                  <a:pos x="42" y="234"/>
                </a:cxn>
                <a:cxn ang="0">
                  <a:pos x="36" y="222"/>
                </a:cxn>
                <a:cxn ang="0">
                  <a:pos x="17" y="215"/>
                </a:cxn>
                <a:cxn ang="0">
                  <a:pos x="7" y="208"/>
                </a:cxn>
                <a:cxn ang="0">
                  <a:pos x="9" y="195"/>
                </a:cxn>
                <a:cxn ang="0">
                  <a:pos x="22" y="193"/>
                </a:cxn>
                <a:cxn ang="0">
                  <a:pos x="39" y="187"/>
                </a:cxn>
                <a:cxn ang="0">
                  <a:pos x="49" y="172"/>
                </a:cxn>
                <a:cxn ang="0">
                  <a:pos x="44" y="156"/>
                </a:cxn>
                <a:cxn ang="0">
                  <a:pos x="47" y="145"/>
                </a:cxn>
                <a:cxn ang="0">
                  <a:pos x="56" y="136"/>
                </a:cxn>
                <a:cxn ang="0">
                  <a:pos x="71" y="136"/>
                </a:cxn>
                <a:cxn ang="0">
                  <a:pos x="83" y="124"/>
                </a:cxn>
                <a:cxn ang="0">
                  <a:pos x="81" y="114"/>
                </a:cxn>
                <a:cxn ang="0">
                  <a:pos x="71" y="98"/>
                </a:cxn>
                <a:cxn ang="0">
                  <a:pos x="76" y="86"/>
                </a:cxn>
                <a:cxn ang="0">
                  <a:pos x="88" y="86"/>
                </a:cxn>
                <a:cxn ang="0">
                  <a:pos x="105" y="98"/>
                </a:cxn>
                <a:cxn ang="0">
                  <a:pos x="118" y="99"/>
                </a:cxn>
                <a:cxn ang="0">
                  <a:pos x="130" y="91"/>
                </a:cxn>
                <a:cxn ang="0">
                  <a:pos x="133" y="72"/>
                </a:cxn>
                <a:cxn ang="0">
                  <a:pos x="126" y="47"/>
                </a:cxn>
                <a:cxn ang="0">
                  <a:pos x="120" y="27"/>
                </a:cxn>
                <a:cxn ang="0">
                  <a:pos x="121" y="14"/>
                </a:cxn>
                <a:cxn ang="0">
                  <a:pos x="126" y="3"/>
                </a:cxn>
                <a:cxn ang="0">
                  <a:pos x="142" y="0"/>
                </a:cxn>
                <a:cxn ang="0">
                  <a:pos x="153" y="5"/>
                </a:cxn>
                <a:cxn ang="0">
                  <a:pos x="158" y="19"/>
                </a:cxn>
                <a:cxn ang="0">
                  <a:pos x="155" y="39"/>
                </a:cxn>
                <a:cxn ang="0">
                  <a:pos x="147" y="59"/>
                </a:cxn>
                <a:cxn ang="0">
                  <a:pos x="145" y="94"/>
                </a:cxn>
                <a:cxn ang="0">
                  <a:pos x="150" y="106"/>
                </a:cxn>
              </a:cxnLst>
              <a:rect l="0" t="0" r="r" b="b"/>
              <a:pathLst>
                <a:path w="158" h="319">
                  <a:moveTo>
                    <a:pt x="128" y="318"/>
                  </a:moveTo>
                  <a:lnTo>
                    <a:pt x="125" y="319"/>
                  </a:lnTo>
                  <a:lnTo>
                    <a:pt x="121" y="319"/>
                  </a:lnTo>
                  <a:lnTo>
                    <a:pt x="120" y="319"/>
                  </a:lnTo>
                  <a:lnTo>
                    <a:pt x="118" y="318"/>
                  </a:lnTo>
                  <a:lnTo>
                    <a:pt x="116" y="318"/>
                  </a:lnTo>
                  <a:lnTo>
                    <a:pt x="116" y="314"/>
                  </a:lnTo>
                  <a:lnTo>
                    <a:pt x="113" y="311"/>
                  </a:lnTo>
                  <a:lnTo>
                    <a:pt x="113" y="306"/>
                  </a:lnTo>
                  <a:lnTo>
                    <a:pt x="111" y="304"/>
                  </a:lnTo>
                  <a:lnTo>
                    <a:pt x="110" y="303"/>
                  </a:lnTo>
                  <a:lnTo>
                    <a:pt x="108" y="299"/>
                  </a:lnTo>
                  <a:lnTo>
                    <a:pt x="106" y="299"/>
                  </a:lnTo>
                  <a:lnTo>
                    <a:pt x="103" y="298"/>
                  </a:lnTo>
                  <a:lnTo>
                    <a:pt x="100" y="298"/>
                  </a:lnTo>
                  <a:lnTo>
                    <a:pt x="96" y="298"/>
                  </a:lnTo>
                  <a:lnTo>
                    <a:pt x="94" y="298"/>
                  </a:lnTo>
                  <a:lnTo>
                    <a:pt x="93" y="298"/>
                  </a:lnTo>
                  <a:lnTo>
                    <a:pt x="91" y="299"/>
                  </a:lnTo>
                  <a:lnTo>
                    <a:pt x="89" y="301"/>
                  </a:lnTo>
                  <a:lnTo>
                    <a:pt x="88" y="304"/>
                  </a:lnTo>
                  <a:lnTo>
                    <a:pt x="84" y="308"/>
                  </a:lnTo>
                  <a:lnTo>
                    <a:pt x="84" y="309"/>
                  </a:lnTo>
                  <a:lnTo>
                    <a:pt x="83" y="309"/>
                  </a:lnTo>
                  <a:lnTo>
                    <a:pt x="79" y="311"/>
                  </a:lnTo>
                  <a:lnTo>
                    <a:pt x="76" y="311"/>
                  </a:lnTo>
                  <a:lnTo>
                    <a:pt x="73" y="311"/>
                  </a:lnTo>
                  <a:lnTo>
                    <a:pt x="71" y="309"/>
                  </a:lnTo>
                  <a:lnTo>
                    <a:pt x="68" y="308"/>
                  </a:lnTo>
                  <a:lnTo>
                    <a:pt x="66" y="306"/>
                  </a:lnTo>
                  <a:lnTo>
                    <a:pt x="64" y="304"/>
                  </a:lnTo>
                  <a:lnTo>
                    <a:pt x="64" y="301"/>
                  </a:lnTo>
                  <a:lnTo>
                    <a:pt x="64" y="299"/>
                  </a:lnTo>
                  <a:lnTo>
                    <a:pt x="66" y="294"/>
                  </a:lnTo>
                  <a:lnTo>
                    <a:pt x="69" y="284"/>
                  </a:lnTo>
                  <a:lnTo>
                    <a:pt x="69" y="282"/>
                  </a:lnTo>
                  <a:lnTo>
                    <a:pt x="69" y="279"/>
                  </a:lnTo>
                  <a:lnTo>
                    <a:pt x="68" y="279"/>
                  </a:lnTo>
                  <a:lnTo>
                    <a:pt x="68" y="277"/>
                  </a:lnTo>
                  <a:lnTo>
                    <a:pt x="61" y="276"/>
                  </a:lnTo>
                  <a:lnTo>
                    <a:pt x="56" y="276"/>
                  </a:lnTo>
                  <a:lnTo>
                    <a:pt x="51" y="276"/>
                  </a:lnTo>
                  <a:lnTo>
                    <a:pt x="47" y="277"/>
                  </a:lnTo>
                  <a:lnTo>
                    <a:pt x="42" y="279"/>
                  </a:lnTo>
                  <a:lnTo>
                    <a:pt x="39" y="282"/>
                  </a:lnTo>
                  <a:lnTo>
                    <a:pt x="31" y="287"/>
                  </a:lnTo>
                  <a:lnTo>
                    <a:pt x="22" y="293"/>
                  </a:lnTo>
                  <a:lnTo>
                    <a:pt x="19" y="294"/>
                  </a:lnTo>
                  <a:lnTo>
                    <a:pt x="16" y="296"/>
                  </a:lnTo>
                  <a:lnTo>
                    <a:pt x="12" y="296"/>
                  </a:lnTo>
                  <a:lnTo>
                    <a:pt x="9" y="294"/>
                  </a:lnTo>
                  <a:lnTo>
                    <a:pt x="5" y="293"/>
                  </a:lnTo>
                  <a:lnTo>
                    <a:pt x="4" y="291"/>
                  </a:lnTo>
                  <a:lnTo>
                    <a:pt x="2" y="287"/>
                  </a:lnTo>
                  <a:lnTo>
                    <a:pt x="0" y="284"/>
                  </a:lnTo>
                  <a:lnTo>
                    <a:pt x="0" y="282"/>
                  </a:lnTo>
                  <a:lnTo>
                    <a:pt x="0" y="279"/>
                  </a:lnTo>
                  <a:lnTo>
                    <a:pt x="2" y="276"/>
                  </a:lnTo>
                  <a:lnTo>
                    <a:pt x="4" y="274"/>
                  </a:lnTo>
                  <a:lnTo>
                    <a:pt x="5" y="271"/>
                  </a:lnTo>
                  <a:lnTo>
                    <a:pt x="10" y="269"/>
                  </a:lnTo>
                  <a:lnTo>
                    <a:pt x="19" y="264"/>
                  </a:lnTo>
                  <a:lnTo>
                    <a:pt x="27" y="261"/>
                  </a:lnTo>
                  <a:lnTo>
                    <a:pt x="31" y="259"/>
                  </a:lnTo>
                  <a:lnTo>
                    <a:pt x="32" y="256"/>
                  </a:lnTo>
                  <a:lnTo>
                    <a:pt x="36" y="256"/>
                  </a:lnTo>
                  <a:lnTo>
                    <a:pt x="39" y="251"/>
                  </a:lnTo>
                  <a:lnTo>
                    <a:pt x="39" y="249"/>
                  </a:lnTo>
                  <a:lnTo>
                    <a:pt x="41" y="247"/>
                  </a:lnTo>
                  <a:lnTo>
                    <a:pt x="42" y="242"/>
                  </a:lnTo>
                  <a:lnTo>
                    <a:pt x="42" y="235"/>
                  </a:lnTo>
                  <a:lnTo>
                    <a:pt x="42" y="234"/>
                  </a:lnTo>
                  <a:lnTo>
                    <a:pt x="42" y="232"/>
                  </a:lnTo>
                  <a:lnTo>
                    <a:pt x="39" y="227"/>
                  </a:lnTo>
                  <a:lnTo>
                    <a:pt x="39" y="224"/>
                  </a:lnTo>
                  <a:lnTo>
                    <a:pt x="36" y="222"/>
                  </a:lnTo>
                  <a:lnTo>
                    <a:pt x="32" y="220"/>
                  </a:lnTo>
                  <a:lnTo>
                    <a:pt x="31" y="219"/>
                  </a:lnTo>
                  <a:lnTo>
                    <a:pt x="24" y="217"/>
                  </a:lnTo>
                  <a:lnTo>
                    <a:pt x="17" y="215"/>
                  </a:lnTo>
                  <a:lnTo>
                    <a:pt x="12" y="214"/>
                  </a:lnTo>
                  <a:lnTo>
                    <a:pt x="10" y="212"/>
                  </a:lnTo>
                  <a:lnTo>
                    <a:pt x="9" y="210"/>
                  </a:lnTo>
                  <a:lnTo>
                    <a:pt x="7" y="208"/>
                  </a:lnTo>
                  <a:lnTo>
                    <a:pt x="7" y="205"/>
                  </a:lnTo>
                  <a:lnTo>
                    <a:pt x="7" y="200"/>
                  </a:lnTo>
                  <a:lnTo>
                    <a:pt x="7" y="198"/>
                  </a:lnTo>
                  <a:lnTo>
                    <a:pt x="9" y="195"/>
                  </a:lnTo>
                  <a:lnTo>
                    <a:pt x="10" y="193"/>
                  </a:lnTo>
                  <a:lnTo>
                    <a:pt x="14" y="193"/>
                  </a:lnTo>
                  <a:lnTo>
                    <a:pt x="17" y="193"/>
                  </a:lnTo>
                  <a:lnTo>
                    <a:pt x="22" y="193"/>
                  </a:lnTo>
                  <a:lnTo>
                    <a:pt x="31" y="192"/>
                  </a:lnTo>
                  <a:lnTo>
                    <a:pt x="32" y="190"/>
                  </a:lnTo>
                  <a:lnTo>
                    <a:pt x="36" y="190"/>
                  </a:lnTo>
                  <a:lnTo>
                    <a:pt x="39" y="187"/>
                  </a:lnTo>
                  <a:lnTo>
                    <a:pt x="42" y="185"/>
                  </a:lnTo>
                  <a:lnTo>
                    <a:pt x="46" y="182"/>
                  </a:lnTo>
                  <a:lnTo>
                    <a:pt x="47" y="175"/>
                  </a:lnTo>
                  <a:lnTo>
                    <a:pt x="49" y="172"/>
                  </a:lnTo>
                  <a:lnTo>
                    <a:pt x="49" y="170"/>
                  </a:lnTo>
                  <a:lnTo>
                    <a:pt x="49" y="168"/>
                  </a:lnTo>
                  <a:lnTo>
                    <a:pt x="46" y="160"/>
                  </a:lnTo>
                  <a:lnTo>
                    <a:pt x="44" y="156"/>
                  </a:lnTo>
                  <a:lnTo>
                    <a:pt x="44" y="151"/>
                  </a:lnTo>
                  <a:lnTo>
                    <a:pt x="46" y="150"/>
                  </a:lnTo>
                  <a:lnTo>
                    <a:pt x="46" y="148"/>
                  </a:lnTo>
                  <a:lnTo>
                    <a:pt x="47" y="145"/>
                  </a:lnTo>
                  <a:lnTo>
                    <a:pt x="49" y="143"/>
                  </a:lnTo>
                  <a:lnTo>
                    <a:pt x="54" y="140"/>
                  </a:lnTo>
                  <a:lnTo>
                    <a:pt x="54" y="138"/>
                  </a:lnTo>
                  <a:lnTo>
                    <a:pt x="56" y="136"/>
                  </a:lnTo>
                  <a:lnTo>
                    <a:pt x="59" y="136"/>
                  </a:lnTo>
                  <a:lnTo>
                    <a:pt x="63" y="136"/>
                  </a:lnTo>
                  <a:lnTo>
                    <a:pt x="68" y="136"/>
                  </a:lnTo>
                  <a:lnTo>
                    <a:pt x="71" y="136"/>
                  </a:lnTo>
                  <a:lnTo>
                    <a:pt x="74" y="133"/>
                  </a:lnTo>
                  <a:lnTo>
                    <a:pt x="79" y="131"/>
                  </a:lnTo>
                  <a:lnTo>
                    <a:pt x="81" y="128"/>
                  </a:lnTo>
                  <a:lnTo>
                    <a:pt x="83" y="124"/>
                  </a:lnTo>
                  <a:lnTo>
                    <a:pt x="84" y="121"/>
                  </a:lnTo>
                  <a:lnTo>
                    <a:pt x="84" y="119"/>
                  </a:lnTo>
                  <a:lnTo>
                    <a:pt x="83" y="116"/>
                  </a:lnTo>
                  <a:lnTo>
                    <a:pt x="81" y="114"/>
                  </a:lnTo>
                  <a:lnTo>
                    <a:pt x="76" y="109"/>
                  </a:lnTo>
                  <a:lnTo>
                    <a:pt x="73" y="104"/>
                  </a:lnTo>
                  <a:lnTo>
                    <a:pt x="71" y="101"/>
                  </a:lnTo>
                  <a:lnTo>
                    <a:pt x="71" y="98"/>
                  </a:lnTo>
                  <a:lnTo>
                    <a:pt x="71" y="96"/>
                  </a:lnTo>
                  <a:lnTo>
                    <a:pt x="71" y="93"/>
                  </a:lnTo>
                  <a:lnTo>
                    <a:pt x="73" y="89"/>
                  </a:lnTo>
                  <a:lnTo>
                    <a:pt x="76" y="86"/>
                  </a:lnTo>
                  <a:lnTo>
                    <a:pt x="79" y="86"/>
                  </a:lnTo>
                  <a:lnTo>
                    <a:pt x="83" y="84"/>
                  </a:lnTo>
                  <a:lnTo>
                    <a:pt x="86" y="84"/>
                  </a:lnTo>
                  <a:lnTo>
                    <a:pt x="88" y="86"/>
                  </a:lnTo>
                  <a:lnTo>
                    <a:pt x="91" y="86"/>
                  </a:lnTo>
                  <a:lnTo>
                    <a:pt x="93" y="89"/>
                  </a:lnTo>
                  <a:lnTo>
                    <a:pt x="100" y="93"/>
                  </a:lnTo>
                  <a:lnTo>
                    <a:pt x="105" y="98"/>
                  </a:lnTo>
                  <a:lnTo>
                    <a:pt x="108" y="99"/>
                  </a:lnTo>
                  <a:lnTo>
                    <a:pt x="111" y="101"/>
                  </a:lnTo>
                  <a:lnTo>
                    <a:pt x="115" y="101"/>
                  </a:lnTo>
                  <a:lnTo>
                    <a:pt x="118" y="99"/>
                  </a:lnTo>
                  <a:lnTo>
                    <a:pt x="121" y="98"/>
                  </a:lnTo>
                  <a:lnTo>
                    <a:pt x="126" y="94"/>
                  </a:lnTo>
                  <a:lnTo>
                    <a:pt x="128" y="93"/>
                  </a:lnTo>
                  <a:lnTo>
                    <a:pt x="130" y="91"/>
                  </a:lnTo>
                  <a:lnTo>
                    <a:pt x="131" y="86"/>
                  </a:lnTo>
                  <a:lnTo>
                    <a:pt x="131" y="82"/>
                  </a:lnTo>
                  <a:lnTo>
                    <a:pt x="133" y="79"/>
                  </a:lnTo>
                  <a:lnTo>
                    <a:pt x="133" y="72"/>
                  </a:lnTo>
                  <a:lnTo>
                    <a:pt x="131" y="66"/>
                  </a:lnTo>
                  <a:lnTo>
                    <a:pt x="130" y="57"/>
                  </a:lnTo>
                  <a:lnTo>
                    <a:pt x="128" y="51"/>
                  </a:lnTo>
                  <a:lnTo>
                    <a:pt x="126" y="47"/>
                  </a:lnTo>
                  <a:lnTo>
                    <a:pt x="125" y="40"/>
                  </a:lnTo>
                  <a:lnTo>
                    <a:pt x="121" y="35"/>
                  </a:lnTo>
                  <a:lnTo>
                    <a:pt x="121" y="32"/>
                  </a:lnTo>
                  <a:lnTo>
                    <a:pt x="120" y="27"/>
                  </a:lnTo>
                  <a:lnTo>
                    <a:pt x="120" y="24"/>
                  </a:lnTo>
                  <a:lnTo>
                    <a:pt x="120" y="19"/>
                  </a:lnTo>
                  <a:lnTo>
                    <a:pt x="120" y="15"/>
                  </a:lnTo>
                  <a:lnTo>
                    <a:pt x="121" y="14"/>
                  </a:lnTo>
                  <a:lnTo>
                    <a:pt x="121" y="10"/>
                  </a:lnTo>
                  <a:lnTo>
                    <a:pt x="123" y="9"/>
                  </a:lnTo>
                  <a:lnTo>
                    <a:pt x="125" y="5"/>
                  </a:lnTo>
                  <a:lnTo>
                    <a:pt x="126" y="3"/>
                  </a:lnTo>
                  <a:lnTo>
                    <a:pt x="130" y="2"/>
                  </a:lnTo>
                  <a:lnTo>
                    <a:pt x="133" y="0"/>
                  </a:lnTo>
                  <a:lnTo>
                    <a:pt x="136" y="0"/>
                  </a:lnTo>
                  <a:lnTo>
                    <a:pt x="142" y="0"/>
                  </a:lnTo>
                  <a:lnTo>
                    <a:pt x="145" y="0"/>
                  </a:lnTo>
                  <a:lnTo>
                    <a:pt x="147" y="2"/>
                  </a:lnTo>
                  <a:lnTo>
                    <a:pt x="150" y="3"/>
                  </a:lnTo>
                  <a:lnTo>
                    <a:pt x="153" y="5"/>
                  </a:lnTo>
                  <a:lnTo>
                    <a:pt x="155" y="9"/>
                  </a:lnTo>
                  <a:lnTo>
                    <a:pt x="157" y="12"/>
                  </a:lnTo>
                  <a:lnTo>
                    <a:pt x="158" y="15"/>
                  </a:lnTo>
                  <a:lnTo>
                    <a:pt x="158" y="19"/>
                  </a:lnTo>
                  <a:lnTo>
                    <a:pt x="158" y="24"/>
                  </a:lnTo>
                  <a:lnTo>
                    <a:pt x="158" y="29"/>
                  </a:lnTo>
                  <a:lnTo>
                    <a:pt x="157" y="34"/>
                  </a:lnTo>
                  <a:lnTo>
                    <a:pt x="155" y="39"/>
                  </a:lnTo>
                  <a:lnTo>
                    <a:pt x="153" y="44"/>
                  </a:lnTo>
                  <a:lnTo>
                    <a:pt x="150" y="51"/>
                  </a:lnTo>
                  <a:lnTo>
                    <a:pt x="148" y="52"/>
                  </a:lnTo>
                  <a:lnTo>
                    <a:pt x="147" y="59"/>
                  </a:lnTo>
                  <a:lnTo>
                    <a:pt x="147" y="64"/>
                  </a:lnTo>
                  <a:lnTo>
                    <a:pt x="145" y="71"/>
                  </a:lnTo>
                  <a:lnTo>
                    <a:pt x="145" y="84"/>
                  </a:lnTo>
                  <a:lnTo>
                    <a:pt x="145" y="94"/>
                  </a:lnTo>
                  <a:lnTo>
                    <a:pt x="145" y="98"/>
                  </a:lnTo>
                  <a:lnTo>
                    <a:pt x="147" y="99"/>
                  </a:lnTo>
                  <a:lnTo>
                    <a:pt x="148" y="103"/>
                  </a:lnTo>
                  <a:lnTo>
                    <a:pt x="150" y="106"/>
                  </a:lnTo>
                  <a:lnTo>
                    <a:pt x="153" y="108"/>
                  </a:lnTo>
                </a:path>
              </a:pathLst>
            </a:custGeom>
            <a:noFill/>
            <a:ln w="3175">
              <a:solidFill>
                <a:srgbClr val="5F5F5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>
                <a:latin typeface="Calibri" pitchFamily="34" charset="0"/>
              </a:endParaRPr>
            </a:p>
          </p:txBody>
        </p:sp>
        <p:sp>
          <p:nvSpPr>
            <p:cNvPr id="9" name="Freeform 5"/>
            <p:cNvSpPr>
              <a:spLocks/>
            </p:cNvSpPr>
            <p:nvPr userDrawn="1"/>
          </p:nvSpPr>
          <p:spPr bwMode="auto">
            <a:xfrm>
              <a:off x="5575" y="4069"/>
              <a:ext cx="79" cy="162"/>
            </a:xfrm>
            <a:custGeom>
              <a:avLst/>
              <a:gdLst/>
              <a:ahLst/>
              <a:cxnLst>
                <a:cxn ang="0">
                  <a:pos x="30" y="47"/>
                </a:cxn>
                <a:cxn ang="0">
                  <a:pos x="47" y="51"/>
                </a:cxn>
                <a:cxn ang="0">
                  <a:pos x="56" y="47"/>
                </a:cxn>
                <a:cxn ang="0">
                  <a:pos x="59" y="42"/>
                </a:cxn>
                <a:cxn ang="0">
                  <a:pos x="62" y="27"/>
                </a:cxn>
                <a:cxn ang="0">
                  <a:pos x="72" y="9"/>
                </a:cxn>
                <a:cxn ang="0">
                  <a:pos x="79" y="2"/>
                </a:cxn>
                <a:cxn ang="0">
                  <a:pos x="89" y="0"/>
                </a:cxn>
                <a:cxn ang="0">
                  <a:pos x="94" y="5"/>
                </a:cxn>
                <a:cxn ang="0">
                  <a:pos x="96" y="19"/>
                </a:cxn>
                <a:cxn ang="0">
                  <a:pos x="91" y="32"/>
                </a:cxn>
                <a:cxn ang="0">
                  <a:pos x="74" y="47"/>
                </a:cxn>
                <a:cxn ang="0">
                  <a:pos x="71" y="62"/>
                </a:cxn>
                <a:cxn ang="0">
                  <a:pos x="74" y="71"/>
                </a:cxn>
                <a:cxn ang="0">
                  <a:pos x="82" y="78"/>
                </a:cxn>
                <a:cxn ang="0">
                  <a:pos x="91" y="78"/>
                </a:cxn>
                <a:cxn ang="0">
                  <a:pos x="99" y="69"/>
                </a:cxn>
                <a:cxn ang="0">
                  <a:pos x="108" y="62"/>
                </a:cxn>
                <a:cxn ang="0">
                  <a:pos x="116" y="61"/>
                </a:cxn>
                <a:cxn ang="0">
                  <a:pos x="121" y="62"/>
                </a:cxn>
                <a:cxn ang="0">
                  <a:pos x="126" y="71"/>
                </a:cxn>
                <a:cxn ang="0">
                  <a:pos x="126" y="78"/>
                </a:cxn>
                <a:cxn ang="0">
                  <a:pos x="119" y="86"/>
                </a:cxn>
                <a:cxn ang="0">
                  <a:pos x="106" y="98"/>
                </a:cxn>
                <a:cxn ang="0">
                  <a:pos x="101" y="104"/>
                </a:cxn>
                <a:cxn ang="0">
                  <a:pos x="101" y="138"/>
                </a:cxn>
                <a:cxn ang="0">
                  <a:pos x="104" y="167"/>
                </a:cxn>
                <a:cxn ang="0">
                  <a:pos x="111" y="175"/>
                </a:cxn>
                <a:cxn ang="0">
                  <a:pos x="119" y="182"/>
                </a:cxn>
                <a:cxn ang="0">
                  <a:pos x="121" y="190"/>
                </a:cxn>
                <a:cxn ang="0">
                  <a:pos x="116" y="199"/>
                </a:cxn>
                <a:cxn ang="0">
                  <a:pos x="111" y="202"/>
                </a:cxn>
                <a:cxn ang="0">
                  <a:pos x="103" y="200"/>
                </a:cxn>
                <a:cxn ang="0">
                  <a:pos x="94" y="209"/>
                </a:cxn>
                <a:cxn ang="0">
                  <a:pos x="96" y="219"/>
                </a:cxn>
                <a:cxn ang="0">
                  <a:pos x="104" y="231"/>
                </a:cxn>
                <a:cxn ang="0">
                  <a:pos x="103" y="237"/>
                </a:cxn>
                <a:cxn ang="0">
                  <a:pos x="94" y="242"/>
                </a:cxn>
                <a:cxn ang="0">
                  <a:pos x="87" y="237"/>
                </a:cxn>
                <a:cxn ang="0">
                  <a:pos x="76" y="225"/>
                </a:cxn>
                <a:cxn ang="0">
                  <a:pos x="67" y="222"/>
                </a:cxn>
                <a:cxn ang="0">
                  <a:pos x="57" y="224"/>
                </a:cxn>
                <a:cxn ang="0">
                  <a:pos x="50" y="232"/>
                </a:cxn>
                <a:cxn ang="0">
                  <a:pos x="45" y="241"/>
                </a:cxn>
                <a:cxn ang="0">
                  <a:pos x="35" y="244"/>
                </a:cxn>
                <a:cxn ang="0">
                  <a:pos x="22" y="244"/>
                </a:cxn>
                <a:cxn ang="0">
                  <a:pos x="14" y="249"/>
                </a:cxn>
                <a:cxn ang="0">
                  <a:pos x="5" y="256"/>
                </a:cxn>
              </a:cxnLst>
              <a:rect l="0" t="0" r="r" b="b"/>
              <a:pathLst>
                <a:path w="126" h="256">
                  <a:moveTo>
                    <a:pt x="25" y="46"/>
                  </a:moveTo>
                  <a:lnTo>
                    <a:pt x="27" y="47"/>
                  </a:lnTo>
                  <a:lnTo>
                    <a:pt x="30" y="47"/>
                  </a:lnTo>
                  <a:lnTo>
                    <a:pt x="37" y="51"/>
                  </a:lnTo>
                  <a:lnTo>
                    <a:pt x="44" y="51"/>
                  </a:lnTo>
                  <a:lnTo>
                    <a:pt x="47" y="51"/>
                  </a:lnTo>
                  <a:lnTo>
                    <a:pt x="52" y="49"/>
                  </a:lnTo>
                  <a:lnTo>
                    <a:pt x="54" y="49"/>
                  </a:lnTo>
                  <a:lnTo>
                    <a:pt x="56" y="47"/>
                  </a:lnTo>
                  <a:lnTo>
                    <a:pt x="56" y="47"/>
                  </a:lnTo>
                  <a:lnTo>
                    <a:pt x="59" y="46"/>
                  </a:lnTo>
                  <a:lnTo>
                    <a:pt x="59" y="42"/>
                  </a:lnTo>
                  <a:lnTo>
                    <a:pt x="61" y="41"/>
                  </a:lnTo>
                  <a:lnTo>
                    <a:pt x="61" y="37"/>
                  </a:lnTo>
                  <a:lnTo>
                    <a:pt x="62" y="27"/>
                  </a:lnTo>
                  <a:lnTo>
                    <a:pt x="67" y="17"/>
                  </a:lnTo>
                  <a:lnTo>
                    <a:pt x="71" y="12"/>
                  </a:lnTo>
                  <a:lnTo>
                    <a:pt x="72" y="9"/>
                  </a:lnTo>
                  <a:lnTo>
                    <a:pt x="76" y="5"/>
                  </a:lnTo>
                  <a:lnTo>
                    <a:pt x="77" y="4"/>
                  </a:lnTo>
                  <a:lnTo>
                    <a:pt x="79" y="2"/>
                  </a:lnTo>
                  <a:lnTo>
                    <a:pt x="84" y="0"/>
                  </a:lnTo>
                  <a:lnTo>
                    <a:pt x="87" y="0"/>
                  </a:lnTo>
                  <a:lnTo>
                    <a:pt x="89" y="0"/>
                  </a:lnTo>
                  <a:lnTo>
                    <a:pt x="91" y="2"/>
                  </a:lnTo>
                  <a:lnTo>
                    <a:pt x="93" y="4"/>
                  </a:lnTo>
                  <a:lnTo>
                    <a:pt x="94" y="5"/>
                  </a:lnTo>
                  <a:lnTo>
                    <a:pt x="96" y="9"/>
                  </a:lnTo>
                  <a:lnTo>
                    <a:pt x="96" y="14"/>
                  </a:lnTo>
                  <a:lnTo>
                    <a:pt x="96" y="19"/>
                  </a:lnTo>
                  <a:lnTo>
                    <a:pt x="94" y="20"/>
                  </a:lnTo>
                  <a:lnTo>
                    <a:pt x="93" y="24"/>
                  </a:lnTo>
                  <a:lnTo>
                    <a:pt x="91" y="32"/>
                  </a:lnTo>
                  <a:lnTo>
                    <a:pt x="84" y="39"/>
                  </a:lnTo>
                  <a:lnTo>
                    <a:pt x="76" y="46"/>
                  </a:lnTo>
                  <a:lnTo>
                    <a:pt x="74" y="47"/>
                  </a:lnTo>
                  <a:lnTo>
                    <a:pt x="74" y="51"/>
                  </a:lnTo>
                  <a:lnTo>
                    <a:pt x="71" y="57"/>
                  </a:lnTo>
                  <a:lnTo>
                    <a:pt x="71" y="62"/>
                  </a:lnTo>
                  <a:lnTo>
                    <a:pt x="71" y="66"/>
                  </a:lnTo>
                  <a:lnTo>
                    <a:pt x="72" y="69"/>
                  </a:lnTo>
                  <a:lnTo>
                    <a:pt x="74" y="71"/>
                  </a:lnTo>
                  <a:lnTo>
                    <a:pt x="76" y="73"/>
                  </a:lnTo>
                  <a:lnTo>
                    <a:pt x="77" y="74"/>
                  </a:lnTo>
                  <a:lnTo>
                    <a:pt x="82" y="78"/>
                  </a:lnTo>
                  <a:lnTo>
                    <a:pt x="84" y="78"/>
                  </a:lnTo>
                  <a:lnTo>
                    <a:pt x="87" y="79"/>
                  </a:lnTo>
                  <a:lnTo>
                    <a:pt x="91" y="78"/>
                  </a:lnTo>
                  <a:lnTo>
                    <a:pt x="93" y="78"/>
                  </a:lnTo>
                  <a:lnTo>
                    <a:pt x="96" y="74"/>
                  </a:lnTo>
                  <a:lnTo>
                    <a:pt x="99" y="69"/>
                  </a:lnTo>
                  <a:lnTo>
                    <a:pt x="103" y="68"/>
                  </a:lnTo>
                  <a:lnTo>
                    <a:pt x="104" y="66"/>
                  </a:lnTo>
                  <a:lnTo>
                    <a:pt x="108" y="62"/>
                  </a:lnTo>
                  <a:lnTo>
                    <a:pt x="111" y="62"/>
                  </a:lnTo>
                  <a:lnTo>
                    <a:pt x="114" y="61"/>
                  </a:lnTo>
                  <a:lnTo>
                    <a:pt x="116" y="61"/>
                  </a:lnTo>
                  <a:lnTo>
                    <a:pt x="119" y="62"/>
                  </a:lnTo>
                  <a:lnTo>
                    <a:pt x="119" y="62"/>
                  </a:lnTo>
                  <a:lnTo>
                    <a:pt x="121" y="62"/>
                  </a:lnTo>
                  <a:lnTo>
                    <a:pt x="123" y="66"/>
                  </a:lnTo>
                  <a:lnTo>
                    <a:pt x="124" y="69"/>
                  </a:lnTo>
                  <a:lnTo>
                    <a:pt x="126" y="71"/>
                  </a:lnTo>
                  <a:lnTo>
                    <a:pt x="126" y="74"/>
                  </a:lnTo>
                  <a:lnTo>
                    <a:pt x="126" y="76"/>
                  </a:lnTo>
                  <a:lnTo>
                    <a:pt x="126" y="78"/>
                  </a:lnTo>
                  <a:lnTo>
                    <a:pt x="124" y="81"/>
                  </a:lnTo>
                  <a:lnTo>
                    <a:pt x="123" y="83"/>
                  </a:lnTo>
                  <a:lnTo>
                    <a:pt x="119" y="86"/>
                  </a:lnTo>
                  <a:lnTo>
                    <a:pt x="114" y="91"/>
                  </a:lnTo>
                  <a:lnTo>
                    <a:pt x="111" y="94"/>
                  </a:lnTo>
                  <a:lnTo>
                    <a:pt x="106" y="98"/>
                  </a:lnTo>
                  <a:lnTo>
                    <a:pt x="103" y="101"/>
                  </a:lnTo>
                  <a:lnTo>
                    <a:pt x="103" y="103"/>
                  </a:lnTo>
                  <a:lnTo>
                    <a:pt x="101" y="104"/>
                  </a:lnTo>
                  <a:lnTo>
                    <a:pt x="101" y="113"/>
                  </a:lnTo>
                  <a:lnTo>
                    <a:pt x="99" y="125"/>
                  </a:lnTo>
                  <a:lnTo>
                    <a:pt x="101" y="138"/>
                  </a:lnTo>
                  <a:lnTo>
                    <a:pt x="103" y="150"/>
                  </a:lnTo>
                  <a:lnTo>
                    <a:pt x="104" y="162"/>
                  </a:lnTo>
                  <a:lnTo>
                    <a:pt x="104" y="167"/>
                  </a:lnTo>
                  <a:lnTo>
                    <a:pt x="108" y="170"/>
                  </a:lnTo>
                  <a:lnTo>
                    <a:pt x="109" y="173"/>
                  </a:lnTo>
                  <a:lnTo>
                    <a:pt x="111" y="175"/>
                  </a:lnTo>
                  <a:lnTo>
                    <a:pt x="114" y="177"/>
                  </a:lnTo>
                  <a:lnTo>
                    <a:pt x="118" y="178"/>
                  </a:lnTo>
                  <a:lnTo>
                    <a:pt x="119" y="182"/>
                  </a:lnTo>
                  <a:lnTo>
                    <a:pt x="121" y="185"/>
                  </a:lnTo>
                  <a:lnTo>
                    <a:pt x="121" y="187"/>
                  </a:lnTo>
                  <a:lnTo>
                    <a:pt x="121" y="190"/>
                  </a:lnTo>
                  <a:lnTo>
                    <a:pt x="121" y="194"/>
                  </a:lnTo>
                  <a:lnTo>
                    <a:pt x="119" y="197"/>
                  </a:lnTo>
                  <a:lnTo>
                    <a:pt x="116" y="199"/>
                  </a:lnTo>
                  <a:lnTo>
                    <a:pt x="116" y="200"/>
                  </a:lnTo>
                  <a:lnTo>
                    <a:pt x="113" y="200"/>
                  </a:lnTo>
                  <a:lnTo>
                    <a:pt x="111" y="202"/>
                  </a:lnTo>
                  <a:lnTo>
                    <a:pt x="108" y="200"/>
                  </a:lnTo>
                  <a:lnTo>
                    <a:pt x="104" y="200"/>
                  </a:lnTo>
                  <a:lnTo>
                    <a:pt x="103" y="200"/>
                  </a:lnTo>
                  <a:lnTo>
                    <a:pt x="99" y="202"/>
                  </a:lnTo>
                  <a:lnTo>
                    <a:pt x="96" y="205"/>
                  </a:lnTo>
                  <a:lnTo>
                    <a:pt x="94" y="209"/>
                  </a:lnTo>
                  <a:lnTo>
                    <a:pt x="93" y="210"/>
                  </a:lnTo>
                  <a:lnTo>
                    <a:pt x="94" y="214"/>
                  </a:lnTo>
                  <a:lnTo>
                    <a:pt x="96" y="219"/>
                  </a:lnTo>
                  <a:lnTo>
                    <a:pt x="99" y="224"/>
                  </a:lnTo>
                  <a:lnTo>
                    <a:pt x="103" y="227"/>
                  </a:lnTo>
                  <a:lnTo>
                    <a:pt x="104" y="231"/>
                  </a:lnTo>
                  <a:lnTo>
                    <a:pt x="104" y="236"/>
                  </a:lnTo>
                  <a:lnTo>
                    <a:pt x="103" y="236"/>
                  </a:lnTo>
                  <a:lnTo>
                    <a:pt x="103" y="237"/>
                  </a:lnTo>
                  <a:lnTo>
                    <a:pt x="99" y="241"/>
                  </a:lnTo>
                  <a:lnTo>
                    <a:pt x="96" y="241"/>
                  </a:lnTo>
                  <a:lnTo>
                    <a:pt x="94" y="242"/>
                  </a:lnTo>
                  <a:lnTo>
                    <a:pt x="91" y="241"/>
                  </a:lnTo>
                  <a:lnTo>
                    <a:pt x="89" y="241"/>
                  </a:lnTo>
                  <a:lnTo>
                    <a:pt x="87" y="237"/>
                  </a:lnTo>
                  <a:lnTo>
                    <a:pt x="82" y="232"/>
                  </a:lnTo>
                  <a:lnTo>
                    <a:pt x="77" y="227"/>
                  </a:lnTo>
                  <a:lnTo>
                    <a:pt x="76" y="225"/>
                  </a:lnTo>
                  <a:lnTo>
                    <a:pt x="72" y="224"/>
                  </a:lnTo>
                  <a:lnTo>
                    <a:pt x="71" y="222"/>
                  </a:lnTo>
                  <a:lnTo>
                    <a:pt x="67" y="222"/>
                  </a:lnTo>
                  <a:lnTo>
                    <a:pt x="64" y="222"/>
                  </a:lnTo>
                  <a:lnTo>
                    <a:pt x="59" y="224"/>
                  </a:lnTo>
                  <a:lnTo>
                    <a:pt x="57" y="224"/>
                  </a:lnTo>
                  <a:lnTo>
                    <a:pt x="56" y="225"/>
                  </a:lnTo>
                  <a:lnTo>
                    <a:pt x="54" y="229"/>
                  </a:lnTo>
                  <a:lnTo>
                    <a:pt x="50" y="232"/>
                  </a:lnTo>
                  <a:lnTo>
                    <a:pt x="50" y="236"/>
                  </a:lnTo>
                  <a:lnTo>
                    <a:pt x="47" y="239"/>
                  </a:lnTo>
                  <a:lnTo>
                    <a:pt x="45" y="241"/>
                  </a:lnTo>
                  <a:lnTo>
                    <a:pt x="44" y="242"/>
                  </a:lnTo>
                  <a:lnTo>
                    <a:pt x="42" y="244"/>
                  </a:lnTo>
                  <a:lnTo>
                    <a:pt x="35" y="244"/>
                  </a:lnTo>
                  <a:lnTo>
                    <a:pt x="30" y="242"/>
                  </a:lnTo>
                  <a:lnTo>
                    <a:pt x="25" y="242"/>
                  </a:lnTo>
                  <a:lnTo>
                    <a:pt x="22" y="244"/>
                  </a:lnTo>
                  <a:lnTo>
                    <a:pt x="19" y="244"/>
                  </a:lnTo>
                  <a:lnTo>
                    <a:pt x="15" y="246"/>
                  </a:lnTo>
                  <a:lnTo>
                    <a:pt x="14" y="249"/>
                  </a:lnTo>
                  <a:lnTo>
                    <a:pt x="10" y="251"/>
                  </a:lnTo>
                  <a:lnTo>
                    <a:pt x="8" y="254"/>
                  </a:lnTo>
                  <a:lnTo>
                    <a:pt x="5" y="256"/>
                  </a:lnTo>
                  <a:lnTo>
                    <a:pt x="3" y="256"/>
                  </a:lnTo>
                  <a:lnTo>
                    <a:pt x="0" y="256"/>
                  </a:lnTo>
                </a:path>
              </a:pathLst>
            </a:custGeom>
            <a:noFill/>
            <a:ln w="3175">
              <a:solidFill>
                <a:srgbClr val="5F5F5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>
                <a:latin typeface="Calibri" pitchFamily="34" charset="0"/>
              </a:endParaRPr>
            </a:p>
          </p:txBody>
        </p:sp>
        <p:sp>
          <p:nvSpPr>
            <p:cNvPr id="10" name="Freeform 6"/>
            <p:cNvSpPr>
              <a:spLocks/>
            </p:cNvSpPr>
            <p:nvPr userDrawn="1"/>
          </p:nvSpPr>
          <p:spPr bwMode="auto">
            <a:xfrm>
              <a:off x="5633" y="4039"/>
              <a:ext cx="19" cy="21"/>
            </a:xfrm>
            <a:custGeom>
              <a:avLst/>
              <a:gdLst/>
              <a:ahLst/>
              <a:cxnLst>
                <a:cxn ang="0">
                  <a:pos x="16" y="32"/>
                </a:cxn>
                <a:cxn ang="0">
                  <a:pos x="13" y="31"/>
                </a:cxn>
                <a:cxn ang="0">
                  <a:pos x="10" y="29"/>
                </a:cxn>
                <a:cxn ang="0">
                  <a:pos x="6" y="29"/>
                </a:cxn>
                <a:cxn ang="0">
                  <a:pos x="5" y="25"/>
                </a:cxn>
                <a:cxn ang="0">
                  <a:pos x="3" y="24"/>
                </a:cxn>
                <a:cxn ang="0">
                  <a:pos x="1" y="20"/>
                </a:cxn>
                <a:cxn ang="0">
                  <a:pos x="0" y="17"/>
                </a:cxn>
                <a:cxn ang="0">
                  <a:pos x="0" y="15"/>
                </a:cxn>
                <a:cxn ang="0">
                  <a:pos x="0" y="12"/>
                </a:cxn>
                <a:cxn ang="0">
                  <a:pos x="1" y="9"/>
                </a:cxn>
                <a:cxn ang="0">
                  <a:pos x="3" y="7"/>
                </a:cxn>
                <a:cxn ang="0">
                  <a:pos x="5" y="5"/>
                </a:cxn>
                <a:cxn ang="0">
                  <a:pos x="6" y="2"/>
                </a:cxn>
                <a:cxn ang="0">
                  <a:pos x="10" y="2"/>
                </a:cxn>
                <a:cxn ang="0">
                  <a:pos x="13" y="0"/>
                </a:cxn>
                <a:cxn ang="0">
                  <a:pos x="16" y="0"/>
                </a:cxn>
                <a:cxn ang="0">
                  <a:pos x="18" y="2"/>
                </a:cxn>
                <a:cxn ang="0">
                  <a:pos x="21" y="2"/>
                </a:cxn>
                <a:cxn ang="0">
                  <a:pos x="23" y="4"/>
                </a:cxn>
                <a:cxn ang="0">
                  <a:pos x="26" y="5"/>
                </a:cxn>
                <a:cxn ang="0">
                  <a:pos x="28" y="9"/>
                </a:cxn>
                <a:cxn ang="0">
                  <a:pos x="28" y="12"/>
                </a:cxn>
                <a:cxn ang="0">
                  <a:pos x="30" y="14"/>
                </a:cxn>
                <a:cxn ang="0">
                  <a:pos x="30" y="17"/>
                </a:cxn>
                <a:cxn ang="0">
                  <a:pos x="30" y="20"/>
                </a:cxn>
                <a:cxn ang="0">
                  <a:pos x="28" y="24"/>
                </a:cxn>
                <a:cxn ang="0">
                  <a:pos x="28" y="25"/>
                </a:cxn>
                <a:cxn ang="0">
                  <a:pos x="26" y="27"/>
                </a:cxn>
                <a:cxn ang="0">
                  <a:pos x="23" y="29"/>
                </a:cxn>
                <a:cxn ang="0">
                  <a:pos x="20" y="31"/>
                </a:cxn>
                <a:cxn ang="0">
                  <a:pos x="18" y="31"/>
                </a:cxn>
                <a:cxn ang="0">
                  <a:pos x="16" y="32"/>
                </a:cxn>
              </a:cxnLst>
              <a:rect l="0" t="0" r="r" b="b"/>
              <a:pathLst>
                <a:path w="30" h="32">
                  <a:moveTo>
                    <a:pt x="16" y="32"/>
                  </a:moveTo>
                  <a:lnTo>
                    <a:pt x="13" y="31"/>
                  </a:lnTo>
                  <a:lnTo>
                    <a:pt x="10" y="29"/>
                  </a:lnTo>
                  <a:lnTo>
                    <a:pt x="6" y="29"/>
                  </a:lnTo>
                  <a:lnTo>
                    <a:pt x="5" y="25"/>
                  </a:lnTo>
                  <a:lnTo>
                    <a:pt x="3" y="24"/>
                  </a:lnTo>
                  <a:lnTo>
                    <a:pt x="1" y="20"/>
                  </a:lnTo>
                  <a:lnTo>
                    <a:pt x="0" y="17"/>
                  </a:lnTo>
                  <a:lnTo>
                    <a:pt x="0" y="15"/>
                  </a:lnTo>
                  <a:lnTo>
                    <a:pt x="0" y="12"/>
                  </a:lnTo>
                  <a:lnTo>
                    <a:pt x="1" y="9"/>
                  </a:lnTo>
                  <a:lnTo>
                    <a:pt x="3" y="7"/>
                  </a:lnTo>
                  <a:lnTo>
                    <a:pt x="5" y="5"/>
                  </a:lnTo>
                  <a:lnTo>
                    <a:pt x="6" y="2"/>
                  </a:lnTo>
                  <a:lnTo>
                    <a:pt x="10" y="2"/>
                  </a:lnTo>
                  <a:lnTo>
                    <a:pt x="13" y="0"/>
                  </a:lnTo>
                  <a:lnTo>
                    <a:pt x="16" y="0"/>
                  </a:lnTo>
                  <a:lnTo>
                    <a:pt x="18" y="2"/>
                  </a:lnTo>
                  <a:lnTo>
                    <a:pt x="21" y="2"/>
                  </a:lnTo>
                  <a:lnTo>
                    <a:pt x="23" y="4"/>
                  </a:lnTo>
                  <a:lnTo>
                    <a:pt x="26" y="5"/>
                  </a:lnTo>
                  <a:lnTo>
                    <a:pt x="28" y="9"/>
                  </a:lnTo>
                  <a:lnTo>
                    <a:pt x="28" y="12"/>
                  </a:lnTo>
                  <a:lnTo>
                    <a:pt x="30" y="14"/>
                  </a:lnTo>
                  <a:lnTo>
                    <a:pt x="30" y="17"/>
                  </a:lnTo>
                  <a:lnTo>
                    <a:pt x="30" y="20"/>
                  </a:lnTo>
                  <a:lnTo>
                    <a:pt x="28" y="24"/>
                  </a:lnTo>
                  <a:lnTo>
                    <a:pt x="28" y="25"/>
                  </a:lnTo>
                  <a:lnTo>
                    <a:pt x="26" y="27"/>
                  </a:lnTo>
                  <a:lnTo>
                    <a:pt x="23" y="29"/>
                  </a:lnTo>
                  <a:lnTo>
                    <a:pt x="20" y="31"/>
                  </a:lnTo>
                  <a:lnTo>
                    <a:pt x="18" y="31"/>
                  </a:lnTo>
                  <a:lnTo>
                    <a:pt x="16" y="32"/>
                  </a:lnTo>
                  <a:close/>
                </a:path>
              </a:pathLst>
            </a:custGeom>
            <a:solidFill>
              <a:srgbClr val="5F5F5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>
                <a:latin typeface="Calibri" pitchFamily="34" charset="0"/>
              </a:endParaRPr>
            </a:p>
          </p:txBody>
        </p:sp>
        <p:sp>
          <p:nvSpPr>
            <p:cNvPr id="11" name="Freeform 7"/>
            <p:cNvSpPr>
              <a:spLocks/>
            </p:cNvSpPr>
            <p:nvPr userDrawn="1"/>
          </p:nvSpPr>
          <p:spPr bwMode="auto">
            <a:xfrm>
              <a:off x="5633" y="4039"/>
              <a:ext cx="19" cy="21"/>
            </a:xfrm>
            <a:custGeom>
              <a:avLst/>
              <a:gdLst/>
              <a:ahLst/>
              <a:cxnLst>
                <a:cxn ang="0">
                  <a:pos x="16" y="32"/>
                </a:cxn>
                <a:cxn ang="0">
                  <a:pos x="13" y="31"/>
                </a:cxn>
                <a:cxn ang="0">
                  <a:pos x="10" y="29"/>
                </a:cxn>
                <a:cxn ang="0">
                  <a:pos x="6" y="29"/>
                </a:cxn>
                <a:cxn ang="0">
                  <a:pos x="5" y="25"/>
                </a:cxn>
                <a:cxn ang="0">
                  <a:pos x="3" y="24"/>
                </a:cxn>
                <a:cxn ang="0">
                  <a:pos x="1" y="20"/>
                </a:cxn>
                <a:cxn ang="0">
                  <a:pos x="0" y="17"/>
                </a:cxn>
                <a:cxn ang="0">
                  <a:pos x="0" y="15"/>
                </a:cxn>
                <a:cxn ang="0">
                  <a:pos x="0" y="12"/>
                </a:cxn>
                <a:cxn ang="0">
                  <a:pos x="1" y="9"/>
                </a:cxn>
                <a:cxn ang="0">
                  <a:pos x="3" y="7"/>
                </a:cxn>
                <a:cxn ang="0">
                  <a:pos x="5" y="5"/>
                </a:cxn>
                <a:cxn ang="0">
                  <a:pos x="6" y="2"/>
                </a:cxn>
                <a:cxn ang="0">
                  <a:pos x="10" y="2"/>
                </a:cxn>
                <a:cxn ang="0">
                  <a:pos x="13" y="0"/>
                </a:cxn>
                <a:cxn ang="0">
                  <a:pos x="16" y="0"/>
                </a:cxn>
                <a:cxn ang="0">
                  <a:pos x="18" y="2"/>
                </a:cxn>
                <a:cxn ang="0">
                  <a:pos x="21" y="2"/>
                </a:cxn>
                <a:cxn ang="0">
                  <a:pos x="23" y="4"/>
                </a:cxn>
                <a:cxn ang="0">
                  <a:pos x="26" y="5"/>
                </a:cxn>
                <a:cxn ang="0">
                  <a:pos x="28" y="9"/>
                </a:cxn>
                <a:cxn ang="0">
                  <a:pos x="28" y="12"/>
                </a:cxn>
                <a:cxn ang="0">
                  <a:pos x="30" y="14"/>
                </a:cxn>
                <a:cxn ang="0">
                  <a:pos x="30" y="17"/>
                </a:cxn>
                <a:cxn ang="0">
                  <a:pos x="30" y="20"/>
                </a:cxn>
                <a:cxn ang="0">
                  <a:pos x="28" y="24"/>
                </a:cxn>
                <a:cxn ang="0">
                  <a:pos x="28" y="25"/>
                </a:cxn>
                <a:cxn ang="0">
                  <a:pos x="26" y="27"/>
                </a:cxn>
                <a:cxn ang="0">
                  <a:pos x="23" y="29"/>
                </a:cxn>
                <a:cxn ang="0">
                  <a:pos x="20" y="31"/>
                </a:cxn>
                <a:cxn ang="0">
                  <a:pos x="18" y="31"/>
                </a:cxn>
                <a:cxn ang="0">
                  <a:pos x="16" y="32"/>
                </a:cxn>
              </a:cxnLst>
              <a:rect l="0" t="0" r="r" b="b"/>
              <a:pathLst>
                <a:path w="30" h="32">
                  <a:moveTo>
                    <a:pt x="16" y="32"/>
                  </a:moveTo>
                  <a:lnTo>
                    <a:pt x="13" y="31"/>
                  </a:lnTo>
                  <a:lnTo>
                    <a:pt x="10" y="29"/>
                  </a:lnTo>
                  <a:lnTo>
                    <a:pt x="6" y="29"/>
                  </a:lnTo>
                  <a:lnTo>
                    <a:pt x="5" y="25"/>
                  </a:lnTo>
                  <a:lnTo>
                    <a:pt x="3" y="24"/>
                  </a:lnTo>
                  <a:lnTo>
                    <a:pt x="1" y="20"/>
                  </a:lnTo>
                  <a:lnTo>
                    <a:pt x="0" y="17"/>
                  </a:lnTo>
                  <a:lnTo>
                    <a:pt x="0" y="15"/>
                  </a:lnTo>
                  <a:lnTo>
                    <a:pt x="0" y="12"/>
                  </a:lnTo>
                  <a:lnTo>
                    <a:pt x="1" y="9"/>
                  </a:lnTo>
                  <a:lnTo>
                    <a:pt x="3" y="7"/>
                  </a:lnTo>
                  <a:lnTo>
                    <a:pt x="5" y="5"/>
                  </a:lnTo>
                  <a:lnTo>
                    <a:pt x="6" y="2"/>
                  </a:lnTo>
                  <a:lnTo>
                    <a:pt x="10" y="2"/>
                  </a:lnTo>
                  <a:lnTo>
                    <a:pt x="13" y="0"/>
                  </a:lnTo>
                  <a:lnTo>
                    <a:pt x="16" y="0"/>
                  </a:lnTo>
                  <a:lnTo>
                    <a:pt x="18" y="2"/>
                  </a:lnTo>
                  <a:lnTo>
                    <a:pt x="21" y="2"/>
                  </a:lnTo>
                  <a:lnTo>
                    <a:pt x="23" y="4"/>
                  </a:lnTo>
                  <a:lnTo>
                    <a:pt x="26" y="5"/>
                  </a:lnTo>
                  <a:lnTo>
                    <a:pt x="28" y="9"/>
                  </a:lnTo>
                  <a:lnTo>
                    <a:pt x="28" y="12"/>
                  </a:lnTo>
                  <a:lnTo>
                    <a:pt x="30" y="14"/>
                  </a:lnTo>
                  <a:lnTo>
                    <a:pt x="30" y="17"/>
                  </a:lnTo>
                  <a:lnTo>
                    <a:pt x="30" y="20"/>
                  </a:lnTo>
                  <a:lnTo>
                    <a:pt x="28" y="24"/>
                  </a:lnTo>
                  <a:lnTo>
                    <a:pt x="28" y="25"/>
                  </a:lnTo>
                  <a:lnTo>
                    <a:pt x="26" y="27"/>
                  </a:lnTo>
                  <a:lnTo>
                    <a:pt x="23" y="29"/>
                  </a:lnTo>
                  <a:lnTo>
                    <a:pt x="20" y="31"/>
                  </a:lnTo>
                  <a:lnTo>
                    <a:pt x="18" y="31"/>
                  </a:lnTo>
                  <a:lnTo>
                    <a:pt x="16" y="32"/>
                  </a:lnTo>
                </a:path>
              </a:pathLst>
            </a:custGeom>
            <a:solidFill>
              <a:srgbClr val="5F5F5F"/>
            </a:solidFill>
            <a:ln w="3175">
              <a:solidFill>
                <a:srgbClr val="5F5F5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>
                <a:latin typeface="Calibri" pitchFamily="34" charset="0"/>
              </a:endParaRPr>
            </a:p>
          </p:txBody>
        </p:sp>
        <p:sp>
          <p:nvSpPr>
            <p:cNvPr id="12" name="Freeform 8"/>
            <p:cNvSpPr>
              <a:spLocks/>
            </p:cNvSpPr>
            <p:nvPr userDrawn="1"/>
          </p:nvSpPr>
          <p:spPr bwMode="auto">
            <a:xfrm>
              <a:off x="5643" y="4044"/>
              <a:ext cx="7" cy="11"/>
            </a:xfrm>
            <a:custGeom>
              <a:avLst/>
              <a:gdLst/>
              <a:ahLst/>
              <a:cxnLst>
                <a:cxn ang="0">
                  <a:pos x="0" y="18"/>
                </a:cxn>
                <a:cxn ang="0">
                  <a:pos x="3" y="17"/>
                </a:cxn>
                <a:cxn ang="0">
                  <a:pos x="5" y="17"/>
                </a:cxn>
                <a:cxn ang="0">
                  <a:pos x="5" y="15"/>
                </a:cxn>
                <a:cxn ang="0">
                  <a:pos x="8" y="12"/>
                </a:cxn>
                <a:cxn ang="0">
                  <a:pos x="8" y="10"/>
                </a:cxn>
                <a:cxn ang="0">
                  <a:pos x="6" y="7"/>
                </a:cxn>
                <a:cxn ang="0">
                  <a:pos x="5" y="5"/>
                </a:cxn>
                <a:cxn ang="0">
                  <a:pos x="3" y="2"/>
                </a:cxn>
                <a:cxn ang="0">
                  <a:pos x="1" y="0"/>
                </a:cxn>
                <a:cxn ang="0">
                  <a:pos x="3" y="0"/>
                </a:cxn>
                <a:cxn ang="0">
                  <a:pos x="5" y="2"/>
                </a:cxn>
                <a:cxn ang="0">
                  <a:pos x="6" y="2"/>
                </a:cxn>
                <a:cxn ang="0">
                  <a:pos x="8" y="5"/>
                </a:cxn>
                <a:cxn ang="0">
                  <a:pos x="10" y="5"/>
                </a:cxn>
                <a:cxn ang="0">
                  <a:pos x="10" y="7"/>
                </a:cxn>
                <a:cxn ang="0">
                  <a:pos x="11" y="10"/>
                </a:cxn>
                <a:cxn ang="0">
                  <a:pos x="11" y="12"/>
                </a:cxn>
                <a:cxn ang="0">
                  <a:pos x="8" y="15"/>
                </a:cxn>
                <a:cxn ang="0">
                  <a:pos x="6" y="17"/>
                </a:cxn>
                <a:cxn ang="0">
                  <a:pos x="3" y="18"/>
                </a:cxn>
                <a:cxn ang="0">
                  <a:pos x="0" y="18"/>
                </a:cxn>
              </a:cxnLst>
              <a:rect l="0" t="0" r="r" b="b"/>
              <a:pathLst>
                <a:path w="11" h="18">
                  <a:moveTo>
                    <a:pt x="0" y="18"/>
                  </a:moveTo>
                  <a:lnTo>
                    <a:pt x="3" y="17"/>
                  </a:lnTo>
                  <a:lnTo>
                    <a:pt x="5" y="17"/>
                  </a:lnTo>
                  <a:lnTo>
                    <a:pt x="5" y="15"/>
                  </a:lnTo>
                  <a:lnTo>
                    <a:pt x="8" y="12"/>
                  </a:lnTo>
                  <a:lnTo>
                    <a:pt x="8" y="10"/>
                  </a:lnTo>
                  <a:lnTo>
                    <a:pt x="6" y="7"/>
                  </a:lnTo>
                  <a:lnTo>
                    <a:pt x="5" y="5"/>
                  </a:lnTo>
                  <a:lnTo>
                    <a:pt x="3" y="2"/>
                  </a:lnTo>
                  <a:lnTo>
                    <a:pt x="1" y="0"/>
                  </a:lnTo>
                  <a:lnTo>
                    <a:pt x="3" y="0"/>
                  </a:lnTo>
                  <a:lnTo>
                    <a:pt x="5" y="2"/>
                  </a:lnTo>
                  <a:lnTo>
                    <a:pt x="6" y="2"/>
                  </a:lnTo>
                  <a:lnTo>
                    <a:pt x="8" y="5"/>
                  </a:lnTo>
                  <a:lnTo>
                    <a:pt x="10" y="5"/>
                  </a:lnTo>
                  <a:lnTo>
                    <a:pt x="10" y="7"/>
                  </a:lnTo>
                  <a:lnTo>
                    <a:pt x="11" y="10"/>
                  </a:lnTo>
                  <a:lnTo>
                    <a:pt x="11" y="12"/>
                  </a:lnTo>
                  <a:lnTo>
                    <a:pt x="8" y="15"/>
                  </a:lnTo>
                  <a:lnTo>
                    <a:pt x="6" y="17"/>
                  </a:lnTo>
                  <a:lnTo>
                    <a:pt x="3" y="18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chemeClr val="tx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>
                <a:latin typeface="Calibri" pitchFamily="34" charset="0"/>
              </a:endParaRPr>
            </a:p>
          </p:txBody>
        </p:sp>
        <p:sp>
          <p:nvSpPr>
            <p:cNvPr id="13" name="Freeform 9"/>
            <p:cNvSpPr>
              <a:spLocks/>
            </p:cNvSpPr>
            <p:nvPr userDrawn="1"/>
          </p:nvSpPr>
          <p:spPr bwMode="auto">
            <a:xfrm>
              <a:off x="5550" y="4145"/>
              <a:ext cx="80" cy="68"/>
            </a:xfrm>
            <a:custGeom>
              <a:avLst/>
              <a:gdLst/>
              <a:ahLst/>
              <a:cxnLst>
                <a:cxn ang="0">
                  <a:pos x="29" y="99"/>
                </a:cxn>
                <a:cxn ang="0">
                  <a:pos x="34" y="104"/>
                </a:cxn>
                <a:cxn ang="0">
                  <a:pos x="41" y="106"/>
                </a:cxn>
                <a:cxn ang="0">
                  <a:pos x="49" y="104"/>
                </a:cxn>
                <a:cxn ang="0">
                  <a:pos x="56" y="99"/>
                </a:cxn>
                <a:cxn ang="0">
                  <a:pos x="58" y="99"/>
                </a:cxn>
                <a:cxn ang="0">
                  <a:pos x="64" y="101"/>
                </a:cxn>
                <a:cxn ang="0">
                  <a:pos x="69" y="99"/>
                </a:cxn>
                <a:cxn ang="0">
                  <a:pos x="81" y="93"/>
                </a:cxn>
                <a:cxn ang="0">
                  <a:pos x="88" y="84"/>
                </a:cxn>
                <a:cxn ang="0">
                  <a:pos x="95" y="81"/>
                </a:cxn>
                <a:cxn ang="0">
                  <a:pos x="101" y="83"/>
                </a:cxn>
                <a:cxn ang="0">
                  <a:pos x="110" y="83"/>
                </a:cxn>
                <a:cxn ang="0">
                  <a:pos x="115" y="79"/>
                </a:cxn>
                <a:cxn ang="0">
                  <a:pos x="115" y="76"/>
                </a:cxn>
                <a:cxn ang="0">
                  <a:pos x="115" y="73"/>
                </a:cxn>
                <a:cxn ang="0">
                  <a:pos x="118" y="69"/>
                </a:cxn>
                <a:cxn ang="0">
                  <a:pos x="123" y="64"/>
                </a:cxn>
                <a:cxn ang="0">
                  <a:pos x="125" y="61"/>
                </a:cxn>
                <a:cxn ang="0">
                  <a:pos x="126" y="54"/>
                </a:cxn>
                <a:cxn ang="0">
                  <a:pos x="121" y="41"/>
                </a:cxn>
                <a:cxn ang="0">
                  <a:pos x="120" y="34"/>
                </a:cxn>
                <a:cxn ang="0">
                  <a:pos x="120" y="14"/>
                </a:cxn>
                <a:cxn ang="0">
                  <a:pos x="118" y="5"/>
                </a:cxn>
                <a:cxn ang="0">
                  <a:pos x="115" y="22"/>
                </a:cxn>
                <a:cxn ang="0">
                  <a:pos x="113" y="39"/>
                </a:cxn>
                <a:cxn ang="0">
                  <a:pos x="113" y="52"/>
                </a:cxn>
                <a:cxn ang="0">
                  <a:pos x="111" y="57"/>
                </a:cxn>
                <a:cxn ang="0">
                  <a:pos x="106" y="64"/>
                </a:cxn>
                <a:cxn ang="0">
                  <a:pos x="101" y="69"/>
                </a:cxn>
                <a:cxn ang="0">
                  <a:pos x="98" y="71"/>
                </a:cxn>
                <a:cxn ang="0">
                  <a:pos x="95" y="69"/>
                </a:cxn>
                <a:cxn ang="0">
                  <a:pos x="88" y="69"/>
                </a:cxn>
                <a:cxn ang="0">
                  <a:pos x="81" y="79"/>
                </a:cxn>
                <a:cxn ang="0">
                  <a:pos x="73" y="84"/>
                </a:cxn>
                <a:cxn ang="0">
                  <a:pos x="69" y="84"/>
                </a:cxn>
                <a:cxn ang="0">
                  <a:pos x="58" y="84"/>
                </a:cxn>
                <a:cxn ang="0">
                  <a:pos x="53" y="86"/>
                </a:cxn>
                <a:cxn ang="0">
                  <a:pos x="46" y="91"/>
                </a:cxn>
                <a:cxn ang="0">
                  <a:pos x="41" y="93"/>
                </a:cxn>
                <a:cxn ang="0">
                  <a:pos x="32" y="93"/>
                </a:cxn>
                <a:cxn ang="0">
                  <a:pos x="27" y="91"/>
                </a:cxn>
                <a:cxn ang="0">
                  <a:pos x="17" y="89"/>
                </a:cxn>
                <a:cxn ang="0">
                  <a:pos x="7" y="91"/>
                </a:cxn>
                <a:cxn ang="0">
                  <a:pos x="11" y="93"/>
                </a:cxn>
                <a:cxn ang="0">
                  <a:pos x="26" y="98"/>
                </a:cxn>
              </a:cxnLst>
              <a:rect l="0" t="0" r="r" b="b"/>
              <a:pathLst>
                <a:path w="126" h="106">
                  <a:moveTo>
                    <a:pt x="26" y="98"/>
                  </a:moveTo>
                  <a:lnTo>
                    <a:pt x="29" y="99"/>
                  </a:lnTo>
                  <a:lnTo>
                    <a:pt x="29" y="101"/>
                  </a:lnTo>
                  <a:lnTo>
                    <a:pt x="34" y="104"/>
                  </a:lnTo>
                  <a:lnTo>
                    <a:pt x="37" y="104"/>
                  </a:lnTo>
                  <a:lnTo>
                    <a:pt x="41" y="106"/>
                  </a:lnTo>
                  <a:lnTo>
                    <a:pt x="46" y="104"/>
                  </a:lnTo>
                  <a:lnTo>
                    <a:pt x="49" y="104"/>
                  </a:lnTo>
                  <a:lnTo>
                    <a:pt x="53" y="103"/>
                  </a:lnTo>
                  <a:lnTo>
                    <a:pt x="56" y="99"/>
                  </a:lnTo>
                  <a:lnTo>
                    <a:pt x="58" y="99"/>
                  </a:lnTo>
                  <a:lnTo>
                    <a:pt x="58" y="99"/>
                  </a:lnTo>
                  <a:lnTo>
                    <a:pt x="63" y="101"/>
                  </a:lnTo>
                  <a:lnTo>
                    <a:pt x="64" y="101"/>
                  </a:lnTo>
                  <a:lnTo>
                    <a:pt x="66" y="101"/>
                  </a:lnTo>
                  <a:lnTo>
                    <a:pt x="69" y="99"/>
                  </a:lnTo>
                  <a:lnTo>
                    <a:pt x="74" y="98"/>
                  </a:lnTo>
                  <a:lnTo>
                    <a:pt x="81" y="93"/>
                  </a:lnTo>
                  <a:lnTo>
                    <a:pt x="86" y="89"/>
                  </a:lnTo>
                  <a:lnTo>
                    <a:pt x="88" y="84"/>
                  </a:lnTo>
                  <a:lnTo>
                    <a:pt x="93" y="81"/>
                  </a:lnTo>
                  <a:lnTo>
                    <a:pt x="95" y="81"/>
                  </a:lnTo>
                  <a:lnTo>
                    <a:pt x="96" y="81"/>
                  </a:lnTo>
                  <a:lnTo>
                    <a:pt x="101" y="83"/>
                  </a:lnTo>
                  <a:lnTo>
                    <a:pt x="106" y="84"/>
                  </a:lnTo>
                  <a:lnTo>
                    <a:pt x="110" y="83"/>
                  </a:lnTo>
                  <a:lnTo>
                    <a:pt x="111" y="81"/>
                  </a:lnTo>
                  <a:lnTo>
                    <a:pt x="115" y="79"/>
                  </a:lnTo>
                  <a:lnTo>
                    <a:pt x="115" y="78"/>
                  </a:lnTo>
                  <a:lnTo>
                    <a:pt x="115" y="76"/>
                  </a:lnTo>
                  <a:lnTo>
                    <a:pt x="115" y="76"/>
                  </a:lnTo>
                  <a:lnTo>
                    <a:pt x="115" y="73"/>
                  </a:lnTo>
                  <a:lnTo>
                    <a:pt x="116" y="71"/>
                  </a:lnTo>
                  <a:lnTo>
                    <a:pt x="118" y="69"/>
                  </a:lnTo>
                  <a:lnTo>
                    <a:pt x="121" y="66"/>
                  </a:lnTo>
                  <a:lnTo>
                    <a:pt x="123" y="64"/>
                  </a:lnTo>
                  <a:lnTo>
                    <a:pt x="125" y="62"/>
                  </a:lnTo>
                  <a:lnTo>
                    <a:pt x="125" y="61"/>
                  </a:lnTo>
                  <a:lnTo>
                    <a:pt x="126" y="57"/>
                  </a:lnTo>
                  <a:lnTo>
                    <a:pt x="126" y="54"/>
                  </a:lnTo>
                  <a:lnTo>
                    <a:pt x="125" y="49"/>
                  </a:lnTo>
                  <a:lnTo>
                    <a:pt x="121" y="41"/>
                  </a:lnTo>
                  <a:lnTo>
                    <a:pt x="121" y="37"/>
                  </a:lnTo>
                  <a:lnTo>
                    <a:pt x="120" y="34"/>
                  </a:lnTo>
                  <a:lnTo>
                    <a:pt x="120" y="24"/>
                  </a:lnTo>
                  <a:lnTo>
                    <a:pt x="120" y="14"/>
                  </a:lnTo>
                  <a:lnTo>
                    <a:pt x="120" y="0"/>
                  </a:lnTo>
                  <a:lnTo>
                    <a:pt x="118" y="5"/>
                  </a:lnTo>
                  <a:lnTo>
                    <a:pt x="115" y="15"/>
                  </a:lnTo>
                  <a:lnTo>
                    <a:pt x="115" y="22"/>
                  </a:lnTo>
                  <a:lnTo>
                    <a:pt x="113" y="31"/>
                  </a:lnTo>
                  <a:lnTo>
                    <a:pt x="113" y="39"/>
                  </a:lnTo>
                  <a:lnTo>
                    <a:pt x="113" y="49"/>
                  </a:lnTo>
                  <a:lnTo>
                    <a:pt x="113" y="52"/>
                  </a:lnTo>
                  <a:lnTo>
                    <a:pt x="113" y="56"/>
                  </a:lnTo>
                  <a:lnTo>
                    <a:pt x="111" y="57"/>
                  </a:lnTo>
                  <a:lnTo>
                    <a:pt x="110" y="61"/>
                  </a:lnTo>
                  <a:lnTo>
                    <a:pt x="106" y="64"/>
                  </a:lnTo>
                  <a:lnTo>
                    <a:pt x="101" y="69"/>
                  </a:lnTo>
                  <a:lnTo>
                    <a:pt x="101" y="69"/>
                  </a:lnTo>
                  <a:lnTo>
                    <a:pt x="101" y="69"/>
                  </a:lnTo>
                  <a:lnTo>
                    <a:pt x="98" y="71"/>
                  </a:lnTo>
                  <a:lnTo>
                    <a:pt x="96" y="69"/>
                  </a:lnTo>
                  <a:lnTo>
                    <a:pt x="95" y="69"/>
                  </a:lnTo>
                  <a:lnTo>
                    <a:pt x="89" y="69"/>
                  </a:lnTo>
                  <a:lnTo>
                    <a:pt x="88" y="69"/>
                  </a:lnTo>
                  <a:lnTo>
                    <a:pt x="86" y="71"/>
                  </a:lnTo>
                  <a:lnTo>
                    <a:pt x="81" y="79"/>
                  </a:lnTo>
                  <a:lnTo>
                    <a:pt x="76" y="83"/>
                  </a:lnTo>
                  <a:lnTo>
                    <a:pt x="73" y="84"/>
                  </a:lnTo>
                  <a:lnTo>
                    <a:pt x="71" y="84"/>
                  </a:lnTo>
                  <a:lnTo>
                    <a:pt x="69" y="84"/>
                  </a:lnTo>
                  <a:lnTo>
                    <a:pt x="66" y="84"/>
                  </a:lnTo>
                  <a:lnTo>
                    <a:pt x="58" y="84"/>
                  </a:lnTo>
                  <a:lnTo>
                    <a:pt x="54" y="86"/>
                  </a:lnTo>
                  <a:lnTo>
                    <a:pt x="53" y="86"/>
                  </a:lnTo>
                  <a:lnTo>
                    <a:pt x="49" y="88"/>
                  </a:lnTo>
                  <a:lnTo>
                    <a:pt x="46" y="91"/>
                  </a:lnTo>
                  <a:lnTo>
                    <a:pt x="42" y="93"/>
                  </a:lnTo>
                  <a:lnTo>
                    <a:pt x="41" y="93"/>
                  </a:lnTo>
                  <a:lnTo>
                    <a:pt x="37" y="93"/>
                  </a:lnTo>
                  <a:lnTo>
                    <a:pt x="32" y="93"/>
                  </a:lnTo>
                  <a:lnTo>
                    <a:pt x="31" y="93"/>
                  </a:lnTo>
                  <a:lnTo>
                    <a:pt x="27" y="91"/>
                  </a:lnTo>
                  <a:lnTo>
                    <a:pt x="21" y="91"/>
                  </a:lnTo>
                  <a:lnTo>
                    <a:pt x="17" y="89"/>
                  </a:lnTo>
                  <a:lnTo>
                    <a:pt x="12" y="91"/>
                  </a:lnTo>
                  <a:lnTo>
                    <a:pt x="7" y="91"/>
                  </a:lnTo>
                  <a:lnTo>
                    <a:pt x="0" y="93"/>
                  </a:lnTo>
                  <a:lnTo>
                    <a:pt x="11" y="93"/>
                  </a:lnTo>
                  <a:lnTo>
                    <a:pt x="16" y="94"/>
                  </a:lnTo>
                  <a:lnTo>
                    <a:pt x="26" y="98"/>
                  </a:lnTo>
                  <a:close/>
                </a:path>
              </a:pathLst>
            </a:custGeom>
            <a:solidFill>
              <a:schemeClr val="tx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>
                <a:latin typeface="Calibri" pitchFamily="34" charset="0"/>
              </a:endParaRPr>
            </a:p>
          </p:txBody>
        </p:sp>
        <p:sp>
          <p:nvSpPr>
            <p:cNvPr id="14" name="Freeform 10"/>
            <p:cNvSpPr>
              <a:spLocks/>
            </p:cNvSpPr>
            <p:nvPr userDrawn="1"/>
          </p:nvSpPr>
          <p:spPr bwMode="auto">
            <a:xfrm>
              <a:off x="5656" y="4187"/>
              <a:ext cx="17" cy="17"/>
            </a:xfrm>
            <a:custGeom>
              <a:avLst/>
              <a:gdLst/>
              <a:ahLst/>
              <a:cxnLst>
                <a:cxn ang="0">
                  <a:pos x="12" y="27"/>
                </a:cxn>
                <a:cxn ang="0">
                  <a:pos x="11" y="27"/>
                </a:cxn>
                <a:cxn ang="0">
                  <a:pos x="7" y="27"/>
                </a:cxn>
                <a:cxn ang="0">
                  <a:pos x="4" y="23"/>
                </a:cxn>
                <a:cxn ang="0">
                  <a:pos x="2" y="22"/>
                </a:cxn>
                <a:cxn ang="0">
                  <a:pos x="2" y="18"/>
                </a:cxn>
                <a:cxn ang="0">
                  <a:pos x="0" y="17"/>
                </a:cxn>
                <a:cxn ang="0">
                  <a:pos x="0" y="13"/>
                </a:cxn>
                <a:cxn ang="0">
                  <a:pos x="0" y="12"/>
                </a:cxn>
                <a:cxn ang="0">
                  <a:pos x="2" y="8"/>
                </a:cxn>
                <a:cxn ang="0">
                  <a:pos x="4" y="3"/>
                </a:cxn>
                <a:cxn ang="0">
                  <a:pos x="7" y="3"/>
                </a:cxn>
                <a:cxn ang="0">
                  <a:pos x="9" y="2"/>
                </a:cxn>
                <a:cxn ang="0">
                  <a:pos x="12" y="0"/>
                </a:cxn>
                <a:cxn ang="0">
                  <a:pos x="14" y="0"/>
                </a:cxn>
                <a:cxn ang="0">
                  <a:pos x="17" y="0"/>
                </a:cxn>
                <a:cxn ang="0">
                  <a:pos x="19" y="2"/>
                </a:cxn>
                <a:cxn ang="0">
                  <a:pos x="24" y="5"/>
                </a:cxn>
                <a:cxn ang="0">
                  <a:pos x="26" y="7"/>
                </a:cxn>
                <a:cxn ang="0">
                  <a:pos x="27" y="10"/>
                </a:cxn>
                <a:cxn ang="0">
                  <a:pos x="27" y="12"/>
                </a:cxn>
                <a:cxn ang="0">
                  <a:pos x="27" y="15"/>
                </a:cxn>
                <a:cxn ang="0">
                  <a:pos x="27" y="18"/>
                </a:cxn>
                <a:cxn ang="0">
                  <a:pos x="26" y="20"/>
                </a:cxn>
                <a:cxn ang="0">
                  <a:pos x="24" y="25"/>
                </a:cxn>
                <a:cxn ang="0">
                  <a:pos x="21" y="25"/>
                </a:cxn>
                <a:cxn ang="0">
                  <a:pos x="19" y="27"/>
                </a:cxn>
                <a:cxn ang="0">
                  <a:pos x="16" y="27"/>
                </a:cxn>
                <a:cxn ang="0">
                  <a:pos x="12" y="27"/>
                </a:cxn>
              </a:cxnLst>
              <a:rect l="0" t="0" r="r" b="b"/>
              <a:pathLst>
                <a:path w="27" h="27">
                  <a:moveTo>
                    <a:pt x="12" y="27"/>
                  </a:moveTo>
                  <a:lnTo>
                    <a:pt x="11" y="27"/>
                  </a:lnTo>
                  <a:lnTo>
                    <a:pt x="7" y="27"/>
                  </a:lnTo>
                  <a:lnTo>
                    <a:pt x="4" y="23"/>
                  </a:lnTo>
                  <a:lnTo>
                    <a:pt x="2" y="22"/>
                  </a:lnTo>
                  <a:lnTo>
                    <a:pt x="2" y="18"/>
                  </a:lnTo>
                  <a:lnTo>
                    <a:pt x="0" y="17"/>
                  </a:lnTo>
                  <a:lnTo>
                    <a:pt x="0" y="13"/>
                  </a:lnTo>
                  <a:lnTo>
                    <a:pt x="0" y="12"/>
                  </a:lnTo>
                  <a:lnTo>
                    <a:pt x="2" y="8"/>
                  </a:lnTo>
                  <a:lnTo>
                    <a:pt x="4" y="3"/>
                  </a:lnTo>
                  <a:lnTo>
                    <a:pt x="7" y="3"/>
                  </a:lnTo>
                  <a:lnTo>
                    <a:pt x="9" y="2"/>
                  </a:lnTo>
                  <a:lnTo>
                    <a:pt x="12" y="0"/>
                  </a:lnTo>
                  <a:lnTo>
                    <a:pt x="14" y="0"/>
                  </a:lnTo>
                  <a:lnTo>
                    <a:pt x="17" y="0"/>
                  </a:lnTo>
                  <a:lnTo>
                    <a:pt x="19" y="2"/>
                  </a:lnTo>
                  <a:lnTo>
                    <a:pt x="24" y="5"/>
                  </a:lnTo>
                  <a:lnTo>
                    <a:pt x="26" y="7"/>
                  </a:lnTo>
                  <a:lnTo>
                    <a:pt x="27" y="10"/>
                  </a:lnTo>
                  <a:lnTo>
                    <a:pt x="27" y="12"/>
                  </a:lnTo>
                  <a:lnTo>
                    <a:pt x="27" y="15"/>
                  </a:lnTo>
                  <a:lnTo>
                    <a:pt x="27" y="18"/>
                  </a:lnTo>
                  <a:lnTo>
                    <a:pt x="26" y="20"/>
                  </a:lnTo>
                  <a:lnTo>
                    <a:pt x="24" y="25"/>
                  </a:lnTo>
                  <a:lnTo>
                    <a:pt x="21" y="25"/>
                  </a:lnTo>
                  <a:lnTo>
                    <a:pt x="19" y="27"/>
                  </a:lnTo>
                  <a:lnTo>
                    <a:pt x="16" y="27"/>
                  </a:lnTo>
                  <a:lnTo>
                    <a:pt x="12" y="27"/>
                  </a:lnTo>
                  <a:close/>
                </a:path>
              </a:pathLst>
            </a:custGeom>
            <a:solidFill>
              <a:srgbClr val="5F5F5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>
                <a:latin typeface="Calibr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691109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004" y="44463"/>
            <a:ext cx="10513168" cy="75741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54560" y="908260"/>
            <a:ext cx="5803294" cy="547496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69595" y="908260"/>
            <a:ext cx="5805411" cy="547496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Rectangle 28"/>
          <p:cNvSpPr>
            <a:spLocks noGrp="1" noChangeArrowheads="1"/>
          </p:cNvSpPr>
          <p:nvPr>
            <p:ph type="ftr" sz="quarter" idx="10"/>
          </p:nvPr>
        </p:nvSpPr>
        <p:spPr>
          <a:xfrm>
            <a:off x="154560" y="6513437"/>
            <a:ext cx="4943440" cy="301695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Deep Learning of Humor</a:t>
            </a:r>
            <a:endParaRPr lang="de-AT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‹#›</a:t>
            </a:fld>
            <a:endParaRPr lang="de-AT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3.w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auto">
          <a:xfrm>
            <a:off x="0" y="0"/>
            <a:ext cx="12195175" cy="799496"/>
          </a:xfrm>
          <a:prstGeom prst="rect">
            <a:avLst/>
          </a:prstGeom>
          <a:solidFill>
            <a:srgbClr val="006599"/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198" name="Rectangle 26"/>
          <p:cNvSpPr>
            <a:spLocks noGrp="1" noChangeArrowheads="1"/>
          </p:cNvSpPr>
          <p:nvPr>
            <p:ph type="title"/>
          </p:nvPr>
        </p:nvSpPr>
        <p:spPr bwMode="auto">
          <a:xfrm>
            <a:off x="841004" y="42082"/>
            <a:ext cx="10513168" cy="757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21944" tIns="60972" rIns="121944" bIns="6097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AT" dirty="0"/>
              <a:t>Click to edit Master title style</a:t>
            </a:r>
          </a:p>
        </p:txBody>
      </p:sp>
      <p:sp>
        <p:nvSpPr>
          <p:cNvPr id="8199" name="Rectangle 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154561" y="914886"/>
            <a:ext cx="11849688" cy="54749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21944" tIns="60972" rIns="121944" bIns="6097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AT" dirty="0"/>
              <a:t>Text</a:t>
            </a:r>
          </a:p>
          <a:p>
            <a:pPr lvl="1"/>
            <a:r>
              <a:rPr lang="de-AT" dirty="0"/>
              <a:t>Text</a:t>
            </a:r>
          </a:p>
          <a:p>
            <a:pPr lvl="2"/>
            <a:r>
              <a:rPr lang="de-AT" dirty="0"/>
              <a:t>Text</a:t>
            </a:r>
          </a:p>
        </p:txBody>
      </p:sp>
      <p:sp>
        <p:nvSpPr>
          <p:cNvPr id="272412" name="Rectangle 28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54560" y="6513437"/>
            <a:ext cx="4943440" cy="3016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21944" tIns="60972" rIns="121944" bIns="60972" numCol="1" anchor="ctr" anchorCtr="0" compatLnSpc="1">
            <a:prstTxWarp prst="textNoShape">
              <a:avLst/>
            </a:prstTxWarp>
          </a:bodyPr>
          <a:lstStyle>
            <a:lvl1pPr>
              <a:defRPr sz="1200" b="1">
                <a:solidFill>
                  <a:srgbClr val="5F5F5F"/>
                </a:solidFill>
                <a:latin typeface="Calibri" pitchFamily="34" charset="0"/>
              </a:defRPr>
            </a:lvl1pPr>
          </a:lstStyle>
          <a:p>
            <a:pPr>
              <a:defRPr/>
            </a:pPr>
            <a:r>
              <a:rPr lang="en-GB"/>
              <a:t>Deep Learning of Humor</a:t>
            </a:r>
            <a:endParaRPr lang="de-AT" dirty="0"/>
          </a:p>
        </p:txBody>
      </p:sp>
      <p:sp>
        <p:nvSpPr>
          <p:cNvPr id="272413" name="Rectangle 29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377733" y="6508672"/>
            <a:ext cx="1439708" cy="3064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21944" tIns="60972" rIns="121944" bIns="60972" numCol="1" anchor="ctr" anchorCtr="0" compatLnSpc="1">
            <a:prstTxWarp prst="textNoShape">
              <a:avLst/>
            </a:prstTxWarp>
          </a:bodyPr>
          <a:lstStyle>
            <a:lvl1pPr algn="ctr">
              <a:defRPr sz="1200" b="1">
                <a:solidFill>
                  <a:srgbClr val="5F5F5F"/>
                </a:solidFill>
                <a:latin typeface="Calibri" pitchFamily="34" charset="0"/>
              </a:defRPr>
            </a:lvl1pPr>
          </a:lstStyle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‹#›</a:t>
            </a:fld>
            <a:endParaRPr lang="de-AT" dirty="0"/>
          </a:p>
        </p:txBody>
      </p:sp>
      <p:sp>
        <p:nvSpPr>
          <p:cNvPr id="28" name="Rectangle 27"/>
          <p:cNvSpPr/>
          <p:nvPr userDrawn="1"/>
        </p:nvSpPr>
        <p:spPr bwMode="auto">
          <a:xfrm>
            <a:off x="10621396" y="1112938"/>
            <a:ext cx="985020" cy="981522"/>
          </a:xfrm>
          <a:prstGeom prst="rect">
            <a:avLst/>
          </a:prstGeom>
          <a:solidFill>
            <a:srgbClr val="FFFFFF">
              <a:alpha val="30196"/>
            </a:srgbClr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026" name="Picture 2" descr="http://www.tuwien.ac.at/fileadmin/t/tuwien/downloads/cd/CD_NEU_2009/TU_Logos_2009/TU_Signet_white.png"/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86189" y="91277"/>
            <a:ext cx="617839" cy="617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66" r:id="rId1"/>
    <p:sldLayoutId id="2147483854" r:id="rId2"/>
    <p:sldLayoutId id="2147483857" r:id="rId3"/>
    <p:sldLayoutId id="2147483867" r:id="rId4"/>
    <p:sldLayoutId id="2147483864" r:id="rId5"/>
  </p:sldLayoutIdLst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 b="0">
          <a:solidFill>
            <a:schemeClr val="bg1"/>
          </a:solidFill>
          <a:latin typeface="Calibri" pitchFamily="34" charset="0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300">
          <a:solidFill>
            <a:schemeClr val="tx2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300">
          <a:solidFill>
            <a:schemeClr val="tx2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300">
          <a:solidFill>
            <a:schemeClr val="tx2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300">
          <a:solidFill>
            <a:schemeClr val="tx2"/>
          </a:solidFill>
          <a:latin typeface="Arial" charset="0"/>
        </a:defRPr>
      </a:lvl5pPr>
      <a:lvl6pPr marL="609722" algn="l" rtl="0" fontAlgn="base">
        <a:spcBef>
          <a:spcPct val="0"/>
        </a:spcBef>
        <a:spcAft>
          <a:spcPct val="0"/>
        </a:spcAft>
        <a:defRPr sz="4300">
          <a:solidFill>
            <a:schemeClr val="tx2"/>
          </a:solidFill>
          <a:latin typeface="Arial" charset="0"/>
        </a:defRPr>
      </a:lvl6pPr>
      <a:lvl7pPr marL="1219444" algn="l" rtl="0" fontAlgn="base">
        <a:spcBef>
          <a:spcPct val="0"/>
        </a:spcBef>
        <a:spcAft>
          <a:spcPct val="0"/>
        </a:spcAft>
        <a:defRPr sz="4300">
          <a:solidFill>
            <a:schemeClr val="tx2"/>
          </a:solidFill>
          <a:latin typeface="Arial" charset="0"/>
        </a:defRPr>
      </a:lvl7pPr>
      <a:lvl8pPr marL="1829166" algn="l" rtl="0" fontAlgn="base">
        <a:spcBef>
          <a:spcPct val="0"/>
        </a:spcBef>
        <a:spcAft>
          <a:spcPct val="0"/>
        </a:spcAft>
        <a:defRPr sz="4300">
          <a:solidFill>
            <a:schemeClr val="tx2"/>
          </a:solidFill>
          <a:latin typeface="Arial" charset="0"/>
        </a:defRPr>
      </a:lvl8pPr>
      <a:lvl9pPr marL="2438888" algn="l" rtl="0" fontAlgn="base">
        <a:spcBef>
          <a:spcPct val="0"/>
        </a:spcBef>
        <a:spcAft>
          <a:spcPct val="0"/>
        </a:spcAft>
        <a:defRPr sz="4300">
          <a:solidFill>
            <a:schemeClr val="tx2"/>
          </a:solidFill>
          <a:latin typeface="Arial" charset="0"/>
        </a:defRPr>
      </a:lvl9pPr>
    </p:titleStyle>
    <p:bodyStyle>
      <a:lvl1pPr marL="357188" indent="-357188" algn="l" rtl="0" eaLnBrk="0" fontAlgn="base" hangingPunct="0">
        <a:spcBef>
          <a:spcPct val="20000"/>
        </a:spcBef>
        <a:spcAft>
          <a:spcPct val="0"/>
        </a:spcAft>
        <a:buClr>
          <a:srgbClr val="2AA3D8"/>
        </a:buClr>
        <a:buSzPct val="65000"/>
        <a:buFontTx/>
        <a:buBlip>
          <a:blip r:embed="rId8"/>
        </a:buBlip>
        <a:defRPr sz="3200">
          <a:solidFill>
            <a:schemeClr val="tx1"/>
          </a:solidFill>
          <a:latin typeface="Calibri" pitchFamily="34" charset="0"/>
          <a:ea typeface="+mn-ea"/>
          <a:cs typeface="+mn-cs"/>
        </a:defRPr>
      </a:lvl1pPr>
      <a:lvl2pPr marL="898525" indent="-358775" algn="l" rtl="0" eaLnBrk="0" fontAlgn="base" hangingPunct="0">
        <a:spcBef>
          <a:spcPct val="20000"/>
        </a:spcBef>
        <a:spcAft>
          <a:spcPct val="0"/>
        </a:spcAft>
        <a:buClr>
          <a:srgbClr val="2AA3D8"/>
        </a:buClr>
        <a:buSzPct val="55000"/>
        <a:buFontTx/>
        <a:buBlip>
          <a:blip r:embed="rId8"/>
        </a:buBlip>
        <a:defRPr sz="3000">
          <a:solidFill>
            <a:schemeClr val="tx1"/>
          </a:solidFill>
          <a:latin typeface="Calibri" pitchFamily="34" charset="0"/>
        </a:defRPr>
      </a:lvl2pPr>
      <a:lvl3pPr marL="1435100" indent="-358775" algn="l" rtl="0" eaLnBrk="0" fontAlgn="base" hangingPunct="0">
        <a:spcBef>
          <a:spcPct val="20000"/>
        </a:spcBef>
        <a:spcAft>
          <a:spcPct val="0"/>
        </a:spcAft>
        <a:buClr>
          <a:srgbClr val="2AA3D8"/>
        </a:buClr>
        <a:buSzPct val="50000"/>
        <a:buFontTx/>
        <a:buBlip>
          <a:blip r:embed="rId8"/>
        </a:buBlip>
        <a:defRPr sz="2800">
          <a:solidFill>
            <a:schemeClr val="tx1"/>
          </a:solidFill>
          <a:latin typeface="Calibri" pitchFamily="34" charset="0"/>
        </a:defRPr>
      </a:lvl3pPr>
      <a:lvl4pPr marL="1438275" indent="0" algn="l" rtl="0" eaLnBrk="0" fontAlgn="base" hangingPunct="0">
        <a:spcBef>
          <a:spcPct val="20000"/>
        </a:spcBef>
        <a:spcAft>
          <a:spcPct val="0"/>
        </a:spcAft>
        <a:buClr>
          <a:srgbClr val="2AA3D8"/>
        </a:buClr>
        <a:buSzPct val="65000"/>
        <a:buFont typeface="Arial" charset="0"/>
        <a:buNone/>
        <a:defRPr sz="2500">
          <a:solidFill>
            <a:schemeClr val="tx1"/>
          </a:solidFill>
          <a:latin typeface="Calibri" pitchFamily="34" charset="0"/>
        </a:defRPr>
      </a:lvl4pPr>
      <a:lvl5pPr marL="1793875" indent="0" algn="l" rtl="0" eaLnBrk="0" fontAlgn="base" hangingPunct="0">
        <a:spcBef>
          <a:spcPct val="20000"/>
        </a:spcBef>
        <a:spcAft>
          <a:spcPct val="0"/>
        </a:spcAft>
        <a:buClr>
          <a:srgbClr val="2AA3D8"/>
        </a:buClr>
        <a:buSzPct val="65000"/>
        <a:buFont typeface="Arial" charset="0"/>
        <a:buNone/>
        <a:defRPr sz="2200">
          <a:solidFill>
            <a:schemeClr val="tx1"/>
          </a:solidFill>
          <a:latin typeface="Calibri" pitchFamily="34" charset="0"/>
        </a:defRPr>
      </a:lvl5pPr>
      <a:lvl6pPr marL="3596937" indent="-357789" algn="l" rtl="0" fontAlgn="base">
        <a:spcBef>
          <a:spcPct val="20000"/>
        </a:spcBef>
        <a:spcAft>
          <a:spcPct val="0"/>
        </a:spcAft>
        <a:buClr>
          <a:srgbClr val="2AA3D8"/>
        </a:buClr>
        <a:buSzPct val="65000"/>
        <a:buFont typeface="Arial" charset="0"/>
        <a:buBlip>
          <a:blip r:embed="rId9"/>
        </a:buBlip>
        <a:defRPr sz="3200">
          <a:solidFill>
            <a:schemeClr val="tx1"/>
          </a:solidFill>
          <a:latin typeface="+mn-lt"/>
        </a:defRPr>
      </a:lvl6pPr>
      <a:lvl7pPr marL="4206658" indent="-357789" algn="l" rtl="0" fontAlgn="base">
        <a:spcBef>
          <a:spcPct val="20000"/>
        </a:spcBef>
        <a:spcAft>
          <a:spcPct val="0"/>
        </a:spcAft>
        <a:buClr>
          <a:srgbClr val="2AA3D8"/>
        </a:buClr>
        <a:buSzPct val="65000"/>
        <a:buFont typeface="Arial" charset="0"/>
        <a:buBlip>
          <a:blip r:embed="rId9"/>
        </a:buBlip>
        <a:defRPr sz="3200">
          <a:solidFill>
            <a:schemeClr val="tx1"/>
          </a:solidFill>
          <a:latin typeface="+mn-lt"/>
        </a:defRPr>
      </a:lvl7pPr>
      <a:lvl8pPr marL="4816380" indent="-357789" algn="l" rtl="0" fontAlgn="base">
        <a:spcBef>
          <a:spcPct val="20000"/>
        </a:spcBef>
        <a:spcAft>
          <a:spcPct val="0"/>
        </a:spcAft>
        <a:buClr>
          <a:srgbClr val="2AA3D8"/>
        </a:buClr>
        <a:buSzPct val="65000"/>
        <a:buFont typeface="Arial" charset="0"/>
        <a:buBlip>
          <a:blip r:embed="rId9"/>
        </a:buBlip>
        <a:defRPr sz="3200">
          <a:solidFill>
            <a:schemeClr val="tx1"/>
          </a:solidFill>
          <a:latin typeface="+mn-lt"/>
        </a:defRPr>
      </a:lvl8pPr>
      <a:lvl9pPr marL="5426102" indent="-357789" algn="l" rtl="0" fontAlgn="base">
        <a:spcBef>
          <a:spcPct val="20000"/>
        </a:spcBef>
        <a:spcAft>
          <a:spcPct val="0"/>
        </a:spcAft>
        <a:buClr>
          <a:srgbClr val="2AA3D8"/>
        </a:buClr>
        <a:buSzPct val="65000"/>
        <a:buFont typeface="Arial" charset="0"/>
        <a:buBlip>
          <a:blip r:embed="rId9"/>
        </a:buBlip>
        <a:defRPr sz="32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121944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722" algn="l" defTabSz="121944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444" algn="l" defTabSz="121944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9166" algn="l" defTabSz="121944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888" algn="l" defTabSz="121944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610" algn="l" defTabSz="121944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8332" algn="l" defTabSz="121944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8053" algn="l" defTabSz="121944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7775" algn="l" defTabSz="121944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g"/><Relationship Id="rId3" Type="http://schemas.openxmlformats.org/officeDocument/2006/relationships/image" Target="../media/image13.jpg"/><Relationship Id="rId7" Type="http://schemas.openxmlformats.org/officeDocument/2006/relationships/image" Target="../media/image17.jpg"/><Relationship Id="rId12" Type="http://schemas.openxmlformats.org/officeDocument/2006/relationships/image" Target="../media/image2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g"/><Relationship Id="rId11" Type="http://schemas.openxmlformats.org/officeDocument/2006/relationships/image" Target="../media/image21.jpg"/><Relationship Id="rId5" Type="http://schemas.openxmlformats.org/officeDocument/2006/relationships/image" Target="../media/image15.jpg"/><Relationship Id="rId10" Type="http://schemas.openxmlformats.org/officeDocument/2006/relationships/image" Target="../media/image20.jpg"/><Relationship Id="rId4" Type="http://schemas.openxmlformats.org/officeDocument/2006/relationships/image" Target="../media/image14.jpg"/><Relationship Id="rId9" Type="http://schemas.openxmlformats.org/officeDocument/2006/relationships/image" Target="../media/image19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searchgate.net/figure/Illustration-of-the-Curse-of-dimensionality-showing-how-the-number-of-regions-of-a_fig9_278786166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sv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Deep Learning of Humor </a:t>
            </a:r>
            <a:br>
              <a:rPr lang="en-US" dirty="0"/>
            </a:br>
            <a:r>
              <a:rPr lang="en-US" dirty="0"/>
              <a:t>from Gary Larson’s Cartoons </a:t>
            </a:r>
            <a:endParaRPr lang="de-AT" dirty="0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AT" dirty="0"/>
              <a:t>Robert Fischer, </a:t>
            </a:r>
            <a:r>
              <a:rPr lang="de-AT" dirty="0" err="1"/>
              <a:t>BSc</a:t>
            </a:r>
            <a:r>
              <a:rPr lang="de-AT" dirty="0"/>
              <a:t>.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AT" dirty="0"/>
              <a:t>TU Wien, Austria</a:t>
            </a:r>
          </a:p>
        </p:txBody>
      </p:sp>
    </p:spTree>
    <p:extLst>
      <p:ext uri="{BB962C8B-B14F-4D97-AF65-F5344CB8AC3E}">
        <p14:creationId xmlns:p14="http://schemas.microsoft.com/office/powerpoint/2010/main" val="42377194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Computational Humor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539750" lvl="1" indent="0">
              <a:buNone/>
            </a:pPr>
            <a:r>
              <a:rPr lang="en-US" dirty="0"/>
              <a:t>Problem: These datasets are aggregated over multiple people, which loses the subjective aspect of humor [3].</a:t>
            </a:r>
            <a:br>
              <a:rPr lang="en-US" dirty="0"/>
            </a:br>
            <a:endParaRPr lang="en-US" dirty="0"/>
          </a:p>
          <a:p>
            <a:pPr lvl="1">
              <a:buFont typeface="Symbol" panose="05050102010706020507" pitchFamily="18" charset="2"/>
              <a:buChar char="Þ"/>
            </a:pPr>
            <a:r>
              <a:rPr lang="en-US" dirty="0"/>
              <a:t>The resulting models learn what people </a:t>
            </a:r>
            <a:r>
              <a:rPr lang="en-US" i="1" dirty="0"/>
              <a:t>generally</a:t>
            </a:r>
            <a:r>
              <a:rPr lang="en-US" dirty="0"/>
              <a:t> find funny.</a:t>
            </a:r>
            <a:endParaRPr lang="de-AT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Deep Learning of Humor</a:t>
            </a:r>
            <a:endParaRPr lang="de-AT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707275-EA33-4C2C-A96C-B80BEB93EE54}" type="slidenum">
              <a:rPr lang="de-AT" smtClean="0"/>
              <a:pPr/>
              <a:t>10</a:t>
            </a:fld>
            <a:endParaRPr lang="de-AT" dirty="0"/>
          </a:p>
        </p:txBody>
      </p:sp>
      <p:sp>
        <p:nvSpPr>
          <p:cNvPr id="9" name="TextBox 8"/>
          <p:cNvSpPr txBox="1"/>
          <p:nvPr/>
        </p:nvSpPr>
        <p:spPr>
          <a:xfrm>
            <a:off x="841003" y="522999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sp>
        <p:nvSpPr>
          <p:cNvPr id="6" name="Rectangle 5"/>
          <p:cNvSpPr/>
          <p:nvPr/>
        </p:nvSpPr>
        <p:spPr bwMode="auto">
          <a:xfrm>
            <a:off x="10490075" y="1341562"/>
            <a:ext cx="985020" cy="981522"/>
          </a:xfrm>
          <a:prstGeom prst="rect">
            <a:avLst/>
          </a:prstGeom>
          <a:solidFill>
            <a:srgbClr val="FFFFFF">
              <a:alpha val="40000"/>
            </a:srgbClr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4098" name="Picture 2" descr="PHP: Voting zu vorgefertigten Funktionen">
            <a:extLst>
              <a:ext uri="{FF2B5EF4-FFF2-40B4-BE49-F238E27FC236}">
                <a16:creationId xmlns:a16="http://schemas.microsoft.com/office/drawing/2014/main" id="{6AC71C7A-12DE-4A49-8FBB-F98AF33547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3112" y="4657422"/>
            <a:ext cx="3028950" cy="151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35397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Dataset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>
              <a:buNone/>
            </a:pPr>
            <a:r>
              <a:rPr lang="de-AT" dirty="0" err="1"/>
              <a:t>There</a:t>
            </a:r>
            <a:r>
              <a:rPr lang="de-AT" dirty="0"/>
              <a:t> </a:t>
            </a:r>
            <a:r>
              <a:rPr lang="de-AT" dirty="0" err="1"/>
              <a:t>is</a:t>
            </a:r>
            <a:r>
              <a:rPr lang="de-AT" dirty="0"/>
              <a:t> </a:t>
            </a:r>
            <a:r>
              <a:rPr lang="de-AT" dirty="0" err="1"/>
              <a:t>no</a:t>
            </a:r>
            <a:r>
              <a:rPr lang="de-AT" dirty="0"/>
              <a:t> </a:t>
            </a:r>
            <a:r>
              <a:rPr lang="de-AT" dirty="0" err="1"/>
              <a:t>humor</a:t>
            </a:r>
            <a:r>
              <a:rPr lang="de-AT" dirty="0"/>
              <a:t> </a:t>
            </a:r>
            <a:r>
              <a:rPr lang="de-AT" dirty="0" err="1"/>
              <a:t>dataset</a:t>
            </a:r>
            <a:r>
              <a:rPr lang="de-AT" dirty="0"/>
              <a:t> </a:t>
            </a:r>
            <a:r>
              <a:rPr lang="de-AT" dirty="0" err="1"/>
              <a:t>annotated</a:t>
            </a:r>
            <a:r>
              <a:rPr lang="de-AT" dirty="0"/>
              <a:t> </a:t>
            </a:r>
            <a:r>
              <a:rPr lang="de-AT" dirty="0" err="1"/>
              <a:t>by</a:t>
            </a:r>
            <a:r>
              <a:rPr lang="de-AT" dirty="0"/>
              <a:t> a </a:t>
            </a:r>
            <a:r>
              <a:rPr lang="de-AT" dirty="0" err="1"/>
              <a:t>single</a:t>
            </a:r>
            <a:r>
              <a:rPr lang="de-AT" dirty="0"/>
              <a:t> </a:t>
            </a:r>
            <a:r>
              <a:rPr lang="de-AT" dirty="0" err="1"/>
              <a:t>person</a:t>
            </a:r>
            <a:r>
              <a:rPr lang="de-AT" dirty="0"/>
              <a:t>.</a:t>
            </a:r>
            <a:br>
              <a:rPr lang="de-AT" dirty="0"/>
            </a:br>
            <a:endParaRPr lang="de-AT" dirty="0"/>
          </a:p>
          <a:p>
            <a:pPr>
              <a:buFont typeface="Symbol" panose="05050102010706020507" pitchFamily="18" charset="2"/>
              <a:buChar char="Þ"/>
            </a:pPr>
            <a:r>
              <a:rPr lang="de-AT" dirty="0" err="1"/>
              <a:t>Novel</a:t>
            </a:r>
            <a:r>
              <a:rPr lang="de-AT" dirty="0"/>
              <a:t> Gary Larson </a:t>
            </a:r>
            <a:r>
              <a:rPr lang="de-AT" dirty="0" err="1"/>
              <a:t>dataset</a:t>
            </a:r>
            <a:endParaRPr lang="de-AT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Deep Learning of Humor</a:t>
            </a:r>
            <a:endParaRPr lang="de-AT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707275-EA33-4C2C-A96C-B80BEB93EE54}" type="slidenum">
              <a:rPr lang="de-AT" smtClean="0"/>
              <a:pPr/>
              <a:t>11</a:t>
            </a:fld>
            <a:endParaRPr lang="de-AT" dirty="0"/>
          </a:p>
        </p:txBody>
      </p:sp>
      <p:sp>
        <p:nvSpPr>
          <p:cNvPr id="9" name="TextBox 8"/>
          <p:cNvSpPr txBox="1"/>
          <p:nvPr/>
        </p:nvSpPr>
        <p:spPr>
          <a:xfrm>
            <a:off x="841003" y="522999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sp>
        <p:nvSpPr>
          <p:cNvPr id="6" name="Rectangle 5"/>
          <p:cNvSpPr/>
          <p:nvPr/>
        </p:nvSpPr>
        <p:spPr bwMode="auto">
          <a:xfrm>
            <a:off x="10490075" y="1341562"/>
            <a:ext cx="985020" cy="981522"/>
          </a:xfrm>
          <a:prstGeom prst="rect">
            <a:avLst/>
          </a:prstGeom>
          <a:solidFill>
            <a:srgbClr val="FFFFFF">
              <a:alpha val="40000"/>
            </a:srgbClr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3" name="Picture 12" descr="A close up of text on a black background&#10;&#10;Description automatically generated">
            <a:extLst>
              <a:ext uri="{FF2B5EF4-FFF2-40B4-BE49-F238E27FC236}">
                <a16:creationId xmlns:a16="http://schemas.microsoft.com/office/drawing/2014/main" id="{0AAFDB09-B96D-49EF-AAFC-B07A76C09C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3571" y="3641422"/>
            <a:ext cx="1152362" cy="1444294"/>
          </a:xfrm>
          <a:prstGeom prst="rect">
            <a:avLst/>
          </a:prstGeom>
        </p:spPr>
      </p:pic>
      <p:pic>
        <p:nvPicPr>
          <p:cNvPr id="15" name="Picture 14" descr="A picture containing text, book&#10;&#10;Description automatically generated">
            <a:extLst>
              <a:ext uri="{FF2B5EF4-FFF2-40B4-BE49-F238E27FC236}">
                <a16:creationId xmlns:a16="http://schemas.microsoft.com/office/drawing/2014/main" id="{041C0619-2FA6-4144-B658-305950991F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1911" y="3641352"/>
            <a:ext cx="1152363" cy="1501913"/>
          </a:xfrm>
          <a:prstGeom prst="rect">
            <a:avLst/>
          </a:prstGeom>
        </p:spPr>
      </p:pic>
      <p:pic>
        <p:nvPicPr>
          <p:cNvPr id="17" name="Picture 16" descr="A close up of text on a white surface&#10;&#10;Description automatically generated">
            <a:extLst>
              <a:ext uri="{FF2B5EF4-FFF2-40B4-BE49-F238E27FC236}">
                <a16:creationId xmlns:a16="http://schemas.microsoft.com/office/drawing/2014/main" id="{0F334315-D93D-4FD0-9EE1-547E070CA9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24915" y="3623109"/>
            <a:ext cx="1117700" cy="1557329"/>
          </a:xfrm>
          <a:prstGeom prst="rect">
            <a:avLst/>
          </a:prstGeom>
        </p:spPr>
      </p:pic>
      <p:pic>
        <p:nvPicPr>
          <p:cNvPr id="19" name="Picture 18" descr="A close up of text on a black background&#10;&#10;Description automatically generated">
            <a:extLst>
              <a:ext uri="{FF2B5EF4-FFF2-40B4-BE49-F238E27FC236}">
                <a16:creationId xmlns:a16="http://schemas.microsoft.com/office/drawing/2014/main" id="{26C57AC1-0F83-4615-AFC3-844AC89878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42614" y="3667663"/>
            <a:ext cx="1215082" cy="1557330"/>
          </a:xfrm>
          <a:prstGeom prst="rect">
            <a:avLst/>
          </a:prstGeom>
        </p:spPr>
      </p:pic>
      <p:pic>
        <p:nvPicPr>
          <p:cNvPr id="21" name="Picture 20" descr="An old photo of a person&#10;&#10;Description automatically generated">
            <a:extLst>
              <a:ext uri="{FF2B5EF4-FFF2-40B4-BE49-F238E27FC236}">
                <a16:creationId xmlns:a16="http://schemas.microsoft.com/office/drawing/2014/main" id="{1AE21776-4D1B-41A3-8331-DB4AFBCA3F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57696" y="3667663"/>
            <a:ext cx="1184280" cy="1557329"/>
          </a:xfrm>
          <a:prstGeom prst="rect">
            <a:avLst/>
          </a:prstGeom>
        </p:spPr>
      </p:pic>
      <p:pic>
        <p:nvPicPr>
          <p:cNvPr id="25" name="Picture 24" descr="A picture containing text, book, photo, sitting&#10;&#10;Description automatically generated">
            <a:extLst>
              <a:ext uri="{FF2B5EF4-FFF2-40B4-BE49-F238E27FC236}">
                <a16:creationId xmlns:a16="http://schemas.microsoft.com/office/drawing/2014/main" id="{91F269CB-9671-424F-97DB-86F298410EB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46428" y="5119426"/>
            <a:ext cx="1179394" cy="1602010"/>
          </a:xfrm>
          <a:prstGeom prst="rect">
            <a:avLst/>
          </a:prstGeom>
        </p:spPr>
      </p:pic>
      <p:pic>
        <p:nvPicPr>
          <p:cNvPr id="27" name="Picture 26" descr="A picture containing photo, white, black, old&#10;&#10;Description automatically generated">
            <a:extLst>
              <a:ext uri="{FF2B5EF4-FFF2-40B4-BE49-F238E27FC236}">
                <a16:creationId xmlns:a16="http://schemas.microsoft.com/office/drawing/2014/main" id="{AC6DECB6-488E-4AAF-8681-85599181725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97174" y="5085716"/>
            <a:ext cx="1213503" cy="1557329"/>
          </a:xfrm>
          <a:prstGeom prst="rect">
            <a:avLst/>
          </a:prstGeom>
        </p:spPr>
      </p:pic>
      <p:pic>
        <p:nvPicPr>
          <p:cNvPr id="29" name="Picture 28" descr="A close up of a book&#10;&#10;Description automatically generated">
            <a:extLst>
              <a:ext uri="{FF2B5EF4-FFF2-40B4-BE49-F238E27FC236}">
                <a16:creationId xmlns:a16="http://schemas.microsoft.com/office/drawing/2014/main" id="{DC657DB3-7D91-400A-81CA-D862975BB36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35941" y="5152718"/>
            <a:ext cx="1063062" cy="1360719"/>
          </a:xfrm>
          <a:prstGeom prst="rect">
            <a:avLst/>
          </a:prstGeom>
        </p:spPr>
      </p:pic>
      <p:pic>
        <p:nvPicPr>
          <p:cNvPr id="31" name="Picture 30" descr="A picture containing text, book&#10;&#10;Description automatically generated">
            <a:extLst>
              <a:ext uri="{FF2B5EF4-FFF2-40B4-BE49-F238E27FC236}">
                <a16:creationId xmlns:a16="http://schemas.microsoft.com/office/drawing/2014/main" id="{54521D3E-1651-4FFE-8161-F531AFAE8F8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401384" y="5143265"/>
            <a:ext cx="1125511" cy="1468792"/>
          </a:xfrm>
          <a:prstGeom prst="rect">
            <a:avLst/>
          </a:prstGeom>
        </p:spPr>
      </p:pic>
      <p:pic>
        <p:nvPicPr>
          <p:cNvPr id="33" name="Picture 32" descr="A black and white photo of a person&#10;&#10;Description automatically generated">
            <a:extLst>
              <a:ext uri="{FF2B5EF4-FFF2-40B4-BE49-F238E27FC236}">
                <a16:creationId xmlns:a16="http://schemas.microsoft.com/office/drawing/2014/main" id="{CA682441-266B-4BCB-8355-212272BAFB9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523943" y="5152717"/>
            <a:ext cx="1169030" cy="1459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9507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Dataset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>
              <a:buFont typeface="Symbol" panose="05050102010706020507" pitchFamily="18" charset="2"/>
              <a:buChar char="Þ"/>
            </a:pPr>
            <a:r>
              <a:rPr lang="de-AT" dirty="0"/>
              <a:t>Gary Larson </a:t>
            </a:r>
            <a:r>
              <a:rPr lang="de-AT" dirty="0" err="1"/>
              <a:t>dataset</a:t>
            </a:r>
            <a:endParaRPr lang="de-AT" dirty="0"/>
          </a:p>
          <a:p>
            <a:r>
              <a:rPr lang="de-AT" dirty="0"/>
              <a:t>2487 </a:t>
            </a:r>
            <a:r>
              <a:rPr lang="de-AT" dirty="0" err="1"/>
              <a:t>cartoons</a:t>
            </a:r>
            <a:r>
              <a:rPr lang="de-AT" dirty="0"/>
              <a:t> </a:t>
            </a:r>
            <a:r>
              <a:rPr lang="de-AT" dirty="0" err="1"/>
              <a:t>with</a:t>
            </a:r>
            <a:r>
              <a:rPr lang="de-AT" dirty="0"/>
              <a:t> ordinal </a:t>
            </a:r>
            <a:r>
              <a:rPr lang="de-AT" dirty="0" err="1"/>
              <a:t>funniness</a:t>
            </a:r>
            <a:r>
              <a:rPr lang="de-AT" dirty="0"/>
              <a:t> </a:t>
            </a:r>
            <a:r>
              <a:rPr lang="de-AT" dirty="0" err="1"/>
              <a:t>annotation</a:t>
            </a:r>
            <a:r>
              <a:rPr lang="de-AT" dirty="0"/>
              <a:t> </a:t>
            </a:r>
          </a:p>
          <a:p>
            <a:r>
              <a:rPr lang="de-AT" dirty="0"/>
              <a:t>1 (not funny) </a:t>
            </a:r>
            <a:r>
              <a:rPr lang="de-AT" dirty="0" err="1"/>
              <a:t>to</a:t>
            </a:r>
            <a:r>
              <a:rPr lang="de-AT" dirty="0"/>
              <a:t> 7 (</a:t>
            </a:r>
            <a:r>
              <a:rPr lang="de-AT" dirty="0" err="1"/>
              <a:t>hilarious</a:t>
            </a:r>
            <a:r>
              <a:rPr lang="de-AT" dirty="0"/>
              <a:t>)</a:t>
            </a:r>
          </a:p>
          <a:p>
            <a:r>
              <a:rPr lang="de-AT" dirty="0" err="1"/>
              <a:t>Annotated</a:t>
            </a:r>
            <a:r>
              <a:rPr lang="de-AT" dirty="0"/>
              <a:t> </a:t>
            </a:r>
            <a:r>
              <a:rPr lang="de-AT" dirty="0" err="1"/>
              <a:t>by</a:t>
            </a:r>
            <a:r>
              <a:rPr lang="de-AT" dirty="0"/>
              <a:t> </a:t>
            </a:r>
            <a:r>
              <a:rPr lang="de-AT" dirty="0" err="1"/>
              <a:t>myself</a:t>
            </a:r>
            <a:endParaRPr lang="de-AT" dirty="0"/>
          </a:p>
          <a:p>
            <a:endParaRPr lang="de-AT" i="1" dirty="0"/>
          </a:p>
          <a:p>
            <a:r>
              <a:rPr lang="de-AT" i="1" dirty="0" err="1"/>
              <a:t>humor</a:t>
            </a:r>
            <a:r>
              <a:rPr lang="de-AT" i="1" dirty="0"/>
              <a:t> </a:t>
            </a:r>
            <a:r>
              <a:rPr lang="de-AT" i="1" dirty="0" err="1"/>
              <a:t>fatigue</a:t>
            </a:r>
            <a:endParaRPr lang="de-AT" i="1" dirty="0"/>
          </a:p>
          <a:p>
            <a:pPr marL="539750" lvl="1" indent="0">
              <a:buNone/>
            </a:pPr>
            <a:r>
              <a:rPr lang="de-AT" i="1" dirty="0"/>
              <a:t>=&gt; </a:t>
            </a:r>
            <a:r>
              <a:rPr lang="de-AT" i="1" dirty="0" err="1"/>
              <a:t>Several</a:t>
            </a:r>
            <a:r>
              <a:rPr lang="de-AT" i="1" dirty="0"/>
              <a:t> </a:t>
            </a:r>
            <a:r>
              <a:rPr lang="de-AT" i="1" dirty="0" err="1"/>
              <a:t>months</a:t>
            </a:r>
            <a:r>
              <a:rPr lang="de-AT" i="1" dirty="0"/>
              <a:t> </a:t>
            </a:r>
            <a:r>
              <a:rPr lang="de-AT" i="1" dirty="0" err="1"/>
              <a:t>of</a:t>
            </a:r>
            <a:r>
              <a:rPr lang="de-AT" i="1" dirty="0"/>
              <a:t> </a:t>
            </a:r>
            <a:r>
              <a:rPr lang="de-AT" i="1" dirty="0" err="1"/>
              <a:t>work</a:t>
            </a:r>
            <a:br>
              <a:rPr lang="de-AT" i="1" dirty="0"/>
            </a:br>
            <a:r>
              <a:rPr lang="de-AT" i="1" dirty="0"/>
              <a:t>     (</a:t>
            </a:r>
            <a:r>
              <a:rPr lang="de-AT" i="1" dirty="0" err="1"/>
              <a:t>over</a:t>
            </a:r>
            <a:r>
              <a:rPr lang="de-AT" i="1" dirty="0"/>
              <a:t> 300 </a:t>
            </a:r>
            <a:r>
              <a:rPr lang="de-AT" i="1" dirty="0" err="1"/>
              <a:t>hours</a:t>
            </a:r>
            <a:r>
              <a:rPr lang="de-AT" i="1" dirty="0"/>
              <a:t>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Deep Learning of Humor</a:t>
            </a:r>
            <a:endParaRPr lang="de-AT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707275-EA33-4C2C-A96C-B80BEB93EE54}" type="slidenum">
              <a:rPr lang="de-AT" smtClean="0"/>
              <a:pPr/>
              <a:t>12</a:t>
            </a:fld>
            <a:endParaRPr lang="de-AT" dirty="0"/>
          </a:p>
        </p:txBody>
      </p:sp>
      <p:sp>
        <p:nvSpPr>
          <p:cNvPr id="9" name="TextBox 8"/>
          <p:cNvSpPr txBox="1"/>
          <p:nvPr/>
        </p:nvSpPr>
        <p:spPr>
          <a:xfrm>
            <a:off x="841003" y="522999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sp>
        <p:nvSpPr>
          <p:cNvPr id="6" name="Rectangle 5"/>
          <p:cNvSpPr/>
          <p:nvPr/>
        </p:nvSpPr>
        <p:spPr bwMode="auto">
          <a:xfrm>
            <a:off x="10490075" y="1341562"/>
            <a:ext cx="985020" cy="981522"/>
          </a:xfrm>
          <a:prstGeom prst="rect">
            <a:avLst/>
          </a:prstGeom>
          <a:solidFill>
            <a:srgbClr val="FFFFFF">
              <a:alpha val="40000"/>
            </a:srgbClr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8" name="Picture 7" descr="A picture containing drawing, brick&#10;&#10;Description automatically generated">
            <a:extLst>
              <a:ext uri="{FF2B5EF4-FFF2-40B4-BE49-F238E27FC236}">
                <a16:creationId xmlns:a16="http://schemas.microsoft.com/office/drawing/2014/main" id="{B342726D-D768-4D2C-AA70-D7F4BBF1A2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65" t="4973" b="7995"/>
          <a:stretch/>
        </p:blipFill>
        <p:spPr>
          <a:xfrm>
            <a:off x="6036287" y="3636526"/>
            <a:ext cx="5677924" cy="25202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59E7202-9C79-4DC3-BD42-25B083EC25B0}"/>
              </a:ext>
            </a:extLst>
          </p:cNvPr>
          <p:cNvSpPr txBox="1"/>
          <p:nvPr/>
        </p:nvSpPr>
        <p:spPr>
          <a:xfrm>
            <a:off x="6176934" y="6134380"/>
            <a:ext cx="1011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</a:rPr>
              <a:t>Earlier …</a:t>
            </a:r>
            <a:endParaRPr lang="en-AT" dirty="0" err="1">
              <a:latin typeface="Calibri" panose="020F050202020403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353A1CC-6312-4B05-8EF0-86E8389C56DB}"/>
              </a:ext>
            </a:extLst>
          </p:cNvPr>
          <p:cNvSpPr txBox="1"/>
          <p:nvPr/>
        </p:nvSpPr>
        <p:spPr>
          <a:xfrm>
            <a:off x="10841664" y="6156806"/>
            <a:ext cx="872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</a:rPr>
              <a:t>… Later</a:t>
            </a:r>
            <a:endParaRPr lang="en-AT" dirty="0" err="1">
              <a:latin typeface="Calibri" panose="020F050202020403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A0741EC-AF4F-47C0-83CA-A7F2FC0E25FC}"/>
              </a:ext>
            </a:extLst>
          </p:cNvPr>
          <p:cNvSpPr txBox="1"/>
          <p:nvPr/>
        </p:nvSpPr>
        <p:spPr>
          <a:xfrm>
            <a:off x="5042393" y="3561777"/>
            <a:ext cx="1011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</a:rPr>
              <a:t>Hilarious</a:t>
            </a:r>
            <a:endParaRPr lang="en-AT" dirty="0" err="1">
              <a:latin typeface="Calibri" panose="020F050202020403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8DAB350-724A-40D7-AAC5-959F3D39F771}"/>
              </a:ext>
            </a:extLst>
          </p:cNvPr>
          <p:cNvSpPr txBox="1"/>
          <p:nvPr/>
        </p:nvSpPr>
        <p:spPr>
          <a:xfrm>
            <a:off x="4923345" y="5787474"/>
            <a:ext cx="1156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</a:rPr>
              <a:t>Not Funny</a:t>
            </a:r>
            <a:endParaRPr lang="en-AT" dirty="0" err="1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278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Dataset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Symbol" panose="05050102010706020507" pitchFamily="18" charset="2"/>
              <a:buChar char="Þ"/>
            </a:pPr>
            <a:r>
              <a:rPr lang="de-AT" dirty="0"/>
              <a:t>Gary Larson </a:t>
            </a:r>
            <a:r>
              <a:rPr lang="de-AT" dirty="0" err="1"/>
              <a:t>dataset</a:t>
            </a:r>
            <a:br>
              <a:rPr lang="de-AT" dirty="0"/>
            </a:br>
            <a:endParaRPr lang="de-AT" dirty="0"/>
          </a:p>
          <a:p>
            <a:r>
              <a:rPr lang="de-AT" dirty="0"/>
              <a:t>OCR </a:t>
            </a:r>
            <a:r>
              <a:rPr lang="de-AT" dirty="0" err="1"/>
              <a:t>for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punchlines</a:t>
            </a:r>
            <a:r>
              <a:rPr lang="de-AT" dirty="0"/>
              <a:t> and </a:t>
            </a:r>
            <a:br>
              <a:rPr lang="de-AT" dirty="0"/>
            </a:br>
            <a:r>
              <a:rPr lang="de-AT" dirty="0"/>
              <a:t>additional </a:t>
            </a:r>
            <a:r>
              <a:rPr lang="de-AT" dirty="0" err="1"/>
              <a:t>manual</a:t>
            </a:r>
            <a:r>
              <a:rPr lang="de-AT" dirty="0"/>
              <a:t> </a:t>
            </a:r>
            <a:r>
              <a:rPr lang="de-AT" dirty="0" err="1"/>
              <a:t>adjustments</a:t>
            </a:r>
            <a:endParaRPr lang="de-AT" dirty="0"/>
          </a:p>
          <a:p>
            <a:r>
              <a:rPr lang="de-AT" dirty="0"/>
              <a:t>Custom </a:t>
            </a:r>
            <a:r>
              <a:rPr lang="de-AT" dirty="0" err="1"/>
              <a:t>written</a:t>
            </a:r>
            <a:r>
              <a:rPr lang="de-AT" dirty="0"/>
              <a:t> </a:t>
            </a:r>
            <a:r>
              <a:rPr lang="de-AT" dirty="0" err="1"/>
              <a:t>annotation</a:t>
            </a:r>
            <a:r>
              <a:rPr lang="de-AT" dirty="0"/>
              <a:t> </a:t>
            </a:r>
            <a:r>
              <a:rPr lang="de-AT" dirty="0" err="1"/>
              <a:t>application</a:t>
            </a:r>
            <a:endParaRPr lang="de-AT" dirty="0"/>
          </a:p>
          <a:p>
            <a:pPr marL="0" indent="0">
              <a:buNone/>
            </a:pPr>
            <a:endParaRPr lang="de-AT" dirty="0"/>
          </a:p>
          <a:p>
            <a:pPr marL="0" indent="0">
              <a:buNone/>
            </a:pPr>
            <a:endParaRPr lang="de-AT" dirty="0"/>
          </a:p>
          <a:p>
            <a:pPr marL="0" indent="0">
              <a:buNone/>
            </a:pPr>
            <a:r>
              <a:rPr lang="de-AT" dirty="0"/>
              <a:t>Data </a:t>
            </a:r>
            <a:r>
              <a:rPr lang="de-AT" dirty="0" err="1"/>
              <a:t>analysis</a:t>
            </a:r>
            <a:r>
              <a:rPr lang="de-AT" dirty="0"/>
              <a:t> </a:t>
            </a:r>
            <a:r>
              <a:rPr lang="de-AT" dirty="0" err="1"/>
              <a:t>motivated</a:t>
            </a:r>
            <a:r>
              <a:rPr lang="de-AT" dirty="0"/>
              <a:t> </a:t>
            </a:r>
            <a:r>
              <a:rPr lang="de-AT" dirty="0" err="1"/>
              <a:t>further</a:t>
            </a:r>
            <a:r>
              <a:rPr lang="de-AT" dirty="0"/>
              <a:t> </a:t>
            </a:r>
            <a:r>
              <a:rPr lang="de-AT" dirty="0" err="1"/>
              <a:t>model</a:t>
            </a:r>
            <a:r>
              <a:rPr lang="de-AT" dirty="0"/>
              <a:t> </a:t>
            </a:r>
            <a:br>
              <a:rPr lang="de-AT" dirty="0"/>
            </a:br>
            <a:r>
              <a:rPr lang="de-AT" dirty="0" err="1"/>
              <a:t>development</a:t>
            </a:r>
            <a:endParaRPr lang="de-AT" dirty="0"/>
          </a:p>
          <a:p>
            <a:pPr marL="0" indent="0">
              <a:buNone/>
            </a:pPr>
            <a:endParaRPr lang="de-AT" i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Deep Learning of Humor</a:t>
            </a:r>
            <a:endParaRPr lang="de-AT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707275-EA33-4C2C-A96C-B80BEB93EE54}" type="slidenum">
              <a:rPr lang="de-AT" smtClean="0"/>
              <a:pPr/>
              <a:t>13</a:t>
            </a:fld>
            <a:endParaRPr lang="de-AT" dirty="0"/>
          </a:p>
        </p:txBody>
      </p:sp>
      <p:sp>
        <p:nvSpPr>
          <p:cNvPr id="9" name="TextBox 8"/>
          <p:cNvSpPr txBox="1"/>
          <p:nvPr/>
        </p:nvSpPr>
        <p:spPr>
          <a:xfrm>
            <a:off x="841003" y="522999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sp>
        <p:nvSpPr>
          <p:cNvPr id="6" name="Rectangle 5"/>
          <p:cNvSpPr/>
          <p:nvPr/>
        </p:nvSpPr>
        <p:spPr bwMode="auto">
          <a:xfrm>
            <a:off x="10490075" y="1341562"/>
            <a:ext cx="985020" cy="981522"/>
          </a:xfrm>
          <a:prstGeom prst="rect">
            <a:avLst/>
          </a:prstGeom>
          <a:solidFill>
            <a:srgbClr val="FFFFFF">
              <a:alpha val="40000"/>
            </a:srgbClr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5329FA9-5265-427C-8F4A-F522856BDA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7747" y="1341562"/>
            <a:ext cx="4104456" cy="438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9402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Approaches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de-AT" dirty="0" err="1"/>
              <a:t>Three</a:t>
            </a:r>
            <a:r>
              <a:rPr lang="de-AT" dirty="0"/>
              <a:t> different </a:t>
            </a:r>
            <a:r>
              <a:rPr lang="de-AT" dirty="0" err="1"/>
              <a:t>approaches</a:t>
            </a:r>
            <a:endParaRPr lang="de-AT" dirty="0"/>
          </a:p>
          <a:p>
            <a:pPr lvl="1"/>
            <a:r>
              <a:rPr lang="de-AT" b="1" dirty="0"/>
              <a:t>Visual </a:t>
            </a:r>
            <a:r>
              <a:rPr lang="de-AT" dirty="0" err="1"/>
              <a:t>only</a:t>
            </a:r>
            <a:r>
              <a:rPr lang="de-AT" dirty="0"/>
              <a:t>: Model </a:t>
            </a:r>
            <a:r>
              <a:rPr lang="de-AT" dirty="0" err="1"/>
              <a:t>based</a:t>
            </a:r>
            <a:r>
              <a:rPr lang="de-AT" dirty="0"/>
              <a:t> on </a:t>
            </a:r>
            <a:r>
              <a:rPr lang="de-AT" dirty="0" err="1"/>
              <a:t>cartoons</a:t>
            </a:r>
            <a:endParaRPr lang="de-AT" dirty="0"/>
          </a:p>
          <a:p>
            <a:pPr lvl="1"/>
            <a:r>
              <a:rPr lang="de-AT" b="1" dirty="0"/>
              <a:t>Text </a:t>
            </a:r>
            <a:r>
              <a:rPr lang="de-AT" dirty="0" err="1"/>
              <a:t>only</a:t>
            </a:r>
            <a:r>
              <a:rPr lang="de-AT" dirty="0"/>
              <a:t>: Model </a:t>
            </a:r>
            <a:r>
              <a:rPr lang="de-AT" dirty="0" err="1"/>
              <a:t>based</a:t>
            </a:r>
            <a:r>
              <a:rPr lang="de-AT" dirty="0"/>
              <a:t> on </a:t>
            </a:r>
            <a:r>
              <a:rPr lang="de-AT" dirty="0" err="1"/>
              <a:t>punchlines</a:t>
            </a:r>
            <a:endParaRPr lang="de-AT" dirty="0"/>
          </a:p>
          <a:p>
            <a:pPr lvl="1"/>
            <a:r>
              <a:rPr lang="de-AT" b="1" dirty="0"/>
              <a:t>Visual</a:t>
            </a:r>
            <a:r>
              <a:rPr lang="de-AT" dirty="0"/>
              <a:t> and </a:t>
            </a:r>
            <a:r>
              <a:rPr lang="de-AT" b="1" dirty="0"/>
              <a:t>Text</a:t>
            </a:r>
            <a:r>
              <a:rPr lang="de-AT" dirty="0"/>
              <a:t>: Model </a:t>
            </a:r>
            <a:r>
              <a:rPr lang="de-AT" dirty="0" err="1"/>
              <a:t>based</a:t>
            </a:r>
            <a:r>
              <a:rPr lang="de-AT" dirty="0"/>
              <a:t> on </a:t>
            </a:r>
            <a:r>
              <a:rPr lang="de-AT" dirty="0" err="1"/>
              <a:t>both</a:t>
            </a:r>
            <a:r>
              <a:rPr lang="de-AT" dirty="0"/>
              <a:t> </a:t>
            </a:r>
            <a:br>
              <a:rPr lang="de-AT" dirty="0"/>
            </a:br>
            <a:r>
              <a:rPr lang="de-AT" dirty="0"/>
              <a:t>                              </a:t>
            </a:r>
            <a:r>
              <a:rPr lang="de-AT" dirty="0" err="1"/>
              <a:t>cartoons</a:t>
            </a:r>
            <a:r>
              <a:rPr lang="de-AT" dirty="0"/>
              <a:t> and </a:t>
            </a:r>
            <a:r>
              <a:rPr lang="de-AT" dirty="0" err="1"/>
              <a:t>punchlines</a:t>
            </a:r>
            <a:endParaRPr lang="de-AT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Deep Learning of Humor</a:t>
            </a:r>
            <a:endParaRPr lang="de-AT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707275-EA33-4C2C-A96C-B80BEB93EE54}" type="slidenum">
              <a:rPr lang="de-AT" smtClean="0"/>
              <a:pPr/>
              <a:t>14</a:t>
            </a:fld>
            <a:endParaRPr lang="de-AT" dirty="0"/>
          </a:p>
        </p:txBody>
      </p:sp>
      <p:sp>
        <p:nvSpPr>
          <p:cNvPr id="9" name="TextBox 8"/>
          <p:cNvSpPr txBox="1"/>
          <p:nvPr/>
        </p:nvSpPr>
        <p:spPr>
          <a:xfrm>
            <a:off x="841003" y="522999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sp>
        <p:nvSpPr>
          <p:cNvPr id="6" name="Rectangle 5"/>
          <p:cNvSpPr/>
          <p:nvPr/>
        </p:nvSpPr>
        <p:spPr bwMode="auto">
          <a:xfrm>
            <a:off x="10490075" y="1341562"/>
            <a:ext cx="985020" cy="981522"/>
          </a:xfrm>
          <a:prstGeom prst="rect">
            <a:avLst/>
          </a:prstGeom>
          <a:solidFill>
            <a:srgbClr val="FFFFFF">
              <a:alpha val="40000"/>
            </a:srgbClr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4" name="Picture 13" descr="A close up of a book&#10;&#10;Description automatically generated">
            <a:extLst>
              <a:ext uri="{FF2B5EF4-FFF2-40B4-BE49-F238E27FC236}">
                <a16:creationId xmlns:a16="http://schemas.microsoft.com/office/drawing/2014/main" id="{572B4F8A-DB6A-4987-AA4C-FF33C16FF4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4508" y="1166077"/>
            <a:ext cx="3849741" cy="4972583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4F42DC2-A646-44F3-9FBE-2743373EA236}"/>
              </a:ext>
            </a:extLst>
          </p:cNvPr>
          <p:cNvCxnSpPr>
            <a:cxnSpLocks/>
          </p:cNvCxnSpPr>
          <p:nvPr/>
        </p:nvCxnSpPr>
        <p:spPr bwMode="auto">
          <a:xfrm>
            <a:off x="7177707" y="3213770"/>
            <a:ext cx="1142603" cy="0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09ECEFD-93C5-4DB6-9ED2-B7E533AC1999}"/>
              </a:ext>
            </a:extLst>
          </p:cNvPr>
          <p:cNvCxnSpPr>
            <a:cxnSpLocks/>
          </p:cNvCxnSpPr>
          <p:nvPr/>
        </p:nvCxnSpPr>
        <p:spPr bwMode="auto">
          <a:xfrm>
            <a:off x="7177707" y="3717826"/>
            <a:ext cx="1224136" cy="2064304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24527280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Approaches</a:t>
            </a:r>
            <a:r>
              <a:rPr lang="de-AT" dirty="0"/>
              <a:t> – Visual </a:t>
            </a:r>
            <a:r>
              <a:rPr lang="de-AT" dirty="0" err="1"/>
              <a:t>only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>
              <a:buNone/>
            </a:pPr>
            <a:r>
              <a:rPr lang="de-AT" dirty="0" err="1"/>
              <a:t>Apply</a:t>
            </a:r>
            <a:r>
              <a:rPr lang="de-AT" dirty="0"/>
              <a:t> </a:t>
            </a:r>
            <a:r>
              <a:rPr lang="de-AT" dirty="0" err="1"/>
              <a:t>transfer</a:t>
            </a:r>
            <a:r>
              <a:rPr lang="de-AT" dirty="0"/>
              <a:t> </a:t>
            </a:r>
            <a:r>
              <a:rPr lang="de-AT" dirty="0" err="1"/>
              <a:t>learning</a:t>
            </a:r>
            <a:r>
              <a:rPr lang="de-AT" dirty="0"/>
              <a:t> </a:t>
            </a:r>
            <a:r>
              <a:rPr lang="de-AT" dirty="0" err="1"/>
              <a:t>for</a:t>
            </a:r>
            <a:r>
              <a:rPr lang="de-AT" dirty="0"/>
              <a:t> </a:t>
            </a:r>
            <a:r>
              <a:rPr lang="de-AT" dirty="0" err="1"/>
              <a:t>Convolutional</a:t>
            </a:r>
            <a:r>
              <a:rPr lang="de-AT" dirty="0"/>
              <a:t> </a:t>
            </a:r>
            <a:r>
              <a:rPr lang="de-AT" dirty="0" err="1"/>
              <a:t>Neural</a:t>
            </a:r>
            <a:r>
              <a:rPr lang="de-AT" dirty="0"/>
              <a:t> Networks [4].</a:t>
            </a:r>
          </a:p>
          <a:p>
            <a:pPr marL="514350" indent="-514350">
              <a:buFont typeface="+mj-lt"/>
              <a:buAutoNum type="arabicPeriod"/>
            </a:pPr>
            <a:r>
              <a:rPr lang="de-AT" dirty="0"/>
              <a:t>Real </a:t>
            </a:r>
            <a:r>
              <a:rPr lang="de-AT" dirty="0" err="1"/>
              <a:t>world</a:t>
            </a:r>
            <a:r>
              <a:rPr lang="de-AT" dirty="0"/>
              <a:t> </a:t>
            </a:r>
            <a:r>
              <a:rPr lang="de-AT" dirty="0" err="1"/>
              <a:t>domain</a:t>
            </a:r>
            <a:endParaRPr lang="de-AT" dirty="0"/>
          </a:p>
          <a:p>
            <a:pPr marL="514350" indent="-514350">
              <a:buFont typeface="+mj-lt"/>
              <a:buAutoNum type="arabicPeriod"/>
            </a:pPr>
            <a:r>
              <a:rPr lang="de-AT" dirty="0"/>
              <a:t>TU Berlin </a:t>
            </a:r>
            <a:r>
              <a:rPr lang="de-AT" dirty="0" err="1"/>
              <a:t>dataset</a:t>
            </a:r>
            <a:endParaRPr lang="de-AT" dirty="0"/>
          </a:p>
          <a:p>
            <a:pPr marL="514350" indent="-514350">
              <a:buFont typeface="+mj-lt"/>
              <a:buAutoNum type="arabicPeriod"/>
            </a:pPr>
            <a:r>
              <a:rPr lang="de-AT" dirty="0"/>
              <a:t>Google Quick, Draw! Dataset</a:t>
            </a:r>
          </a:p>
          <a:p>
            <a:pPr marL="514350" indent="-514350">
              <a:buFont typeface="+mj-lt"/>
              <a:buAutoNum type="arabicPeriod"/>
            </a:pPr>
            <a:r>
              <a:rPr lang="de-AT" dirty="0"/>
              <a:t>Custom </a:t>
            </a:r>
            <a:r>
              <a:rPr lang="de-AT" dirty="0" err="1"/>
              <a:t>filter</a:t>
            </a:r>
            <a:r>
              <a:rPr lang="de-AT" dirty="0"/>
              <a:t> </a:t>
            </a:r>
            <a:r>
              <a:rPr lang="de-AT" dirty="0" err="1"/>
              <a:t>operation</a:t>
            </a:r>
            <a:r>
              <a:rPr lang="de-AT" dirty="0"/>
              <a:t> </a:t>
            </a:r>
          </a:p>
          <a:p>
            <a:pPr marL="514350" indent="-514350">
              <a:buFont typeface="+mj-lt"/>
              <a:buAutoNum type="arabicPeriod"/>
            </a:pPr>
            <a:r>
              <a:rPr lang="de-AT" dirty="0" err="1"/>
              <a:t>Object</a:t>
            </a:r>
            <a:r>
              <a:rPr lang="de-AT" dirty="0"/>
              <a:t> </a:t>
            </a:r>
            <a:r>
              <a:rPr lang="de-AT" dirty="0" err="1"/>
              <a:t>Detection</a:t>
            </a:r>
            <a:r>
              <a:rPr lang="de-AT" dirty="0"/>
              <a:t> </a:t>
            </a:r>
            <a:br>
              <a:rPr lang="de-AT" dirty="0"/>
            </a:br>
            <a:r>
              <a:rPr lang="de-AT" dirty="0"/>
              <a:t>(High-level </a:t>
            </a:r>
            <a:r>
              <a:rPr lang="de-AT" dirty="0" err="1"/>
              <a:t>semantic</a:t>
            </a:r>
            <a:r>
              <a:rPr lang="de-AT" dirty="0"/>
              <a:t> feature </a:t>
            </a:r>
            <a:r>
              <a:rPr lang="de-AT" dirty="0" err="1"/>
              <a:t>vector</a:t>
            </a:r>
            <a:r>
              <a:rPr lang="de-AT" dirty="0"/>
              <a:t>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Deep Learning of Humor</a:t>
            </a:r>
            <a:endParaRPr lang="de-AT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707275-EA33-4C2C-A96C-B80BEB93EE54}" type="slidenum">
              <a:rPr lang="de-AT" smtClean="0"/>
              <a:pPr/>
              <a:t>15</a:t>
            </a:fld>
            <a:endParaRPr lang="de-AT" dirty="0"/>
          </a:p>
        </p:txBody>
      </p:sp>
      <p:sp>
        <p:nvSpPr>
          <p:cNvPr id="9" name="TextBox 8"/>
          <p:cNvSpPr txBox="1"/>
          <p:nvPr/>
        </p:nvSpPr>
        <p:spPr>
          <a:xfrm>
            <a:off x="841003" y="522999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pic>
        <p:nvPicPr>
          <p:cNvPr id="8" name="Picture 7" descr="A close up of a cats face&#10;&#10;Description automatically generated">
            <a:extLst>
              <a:ext uri="{FF2B5EF4-FFF2-40B4-BE49-F238E27FC236}">
                <a16:creationId xmlns:a16="http://schemas.microsoft.com/office/drawing/2014/main" id="{DE271253-9B51-4FE6-8304-0B13E4006E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5944" y="4624531"/>
            <a:ext cx="3564691" cy="1429206"/>
          </a:xfrm>
          <a:prstGeom prst="rect">
            <a:avLst/>
          </a:prstGeom>
        </p:spPr>
      </p:pic>
      <p:pic>
        <p:nvPicPr>
          <p:cNvPr id="2050" name="Picture 2" descr="Teaser: How Do Humans Sketch Objects?">
            <a:extLst>
              <a:ext uri="{FF2B5EF4-FFF2-40B4-BE49-F238E27FC236}">
                <a16:creationId xmlns:a16="http://schemas.microsoft.com/office/drawing/2014/main" id="{6AB07C27-98BE-4DF4-81FE-79C8879C70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3665" y="2349674"/>
            <a:ext cx="6276949" cy="914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F150A0E-B70F-49E8-BAE1-08AECE60B3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01397" y="3224161"/>
            <a:ext cx="4239217" cy="1400370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FA9F65F-4A42-4E07-9E96-3D6E5D309B69}"/>
              </a:ext>
            </a:extLst>
          </p:cNvPr>
          <p:cNvCxnSpPr>
            <a:cxnSpLocks/>
          </p:cNvCxnSpPr>
          <p:nvPr/>
        </p:nvCxnSpPr>
        <p:spPr bwMode="auto">
          <a:xfrm flipV="1">
            <a:off x="3793331" y="2853730"/>
            <a:ext cx="1872208" cy="288032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A970E3A-5869-4087-B45C-D869375D8C84}"/>
              </a:ext>
            </a:extLst>
          </p:cNvPr>
          <p:cNvCxnSpPr>
            <a:cxnSpLocks/>
          </p:cNvCxnSpPr>
          <p:nvPr/>
        </p:nvCxnSpPr>
        <p:spPr bwMode="auto">
          <a:xfrm>
            <a:off x="5763665" y="3717826"/>
            <a:ext cx="2037732" cy="216024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F7A00EE-80FE-4B0C-B5D6-060A8FFF6E63}"/>
              </a:ext>
            </a:extLst>
          </p:cNvPr>
          <p:cNvCxnSpPr>
            <a:cxnSpLocks/>
          </p:cNvCxnSpPr>
          <p:nvPr/>
        </p:nvCxnSpPr>
        <p:spPr bwMode="auto">
          <a:xfrm>
            <a:off x="4801443" y="4365898"/>
            <a:ext cx="2999954" cy="792088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1096938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Approaches</a:t>
            </a:r>
            <a:r>
              <a:rPr lang="de-AT" dirty="0"/>
              <a:t> – Text </a:t>
            </a:r>
            <a:r>
              <a:rPr lang="de-AT" dirty="0" err="1"/>
              <a:t>only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de-AT" dirty="0"/>
              <a:t>Word </a:t>
            </a:r>
            <a:r>
              <a:rPr lang="de-AT" dirty="0" err="1"/>
              <a:t>Embeddings</a:t>
            </a:r>
            <a:endParaRPr lang="de-AT" dirty="0"/>
          </a:p>
          <a:p>
            <a:pPr lvl="1"/>
            <a:r>
              <a:rPr lang="de-AT" dirty="0" err="1"/>
              <a:t>GloVE</a:t>
            </a:r>
            <a:r>
              <a:rPr lang="de-AT" dirty="0"/>
              <a:t> [7]</a:t>
            </a:r>
          </a:p>
          <a:p>
            <a:pPr lvl="1"/>
            <a:r>
              <a:rPr lang="de-AT" dirty="0"/>
              <a:t>TF-IDF</a:t>
            </a:r>
          </a:p>
          <a:p>
            <a:pPr lvl="1"/>
            <a:r>
              <a:rPr lang="de-AT" dirty="0" err="1"/>
              <a:t>ELMo</a:t>
            </a:r>
            <a:r>
              <a:rPr lang="de-AT" dirty="0"/>
              <a:t> [6]</a:t>
            </a:r>
          </a:p>
          <a:p>
            <a:r>
              <a:rPr lang="de-AT" dirty="0" err="1"/>
              <a:t>Recurrent</a:t>
            </a:r>
            <a:r>
              <a:rPr lang="de-AT" dirty="0"/>
              <a:t> </a:t>
            </a:r>
            <a:r>
              <a:rPr lang="de-AT" dirty="0" err="1"/>
              <a:t>architectures</a:t>
            </a:r>
            <a:r>
              <a:rPr lang="de-AT" dirty="0"/>
              <a:t> [5]</a:t>
            </a:r>
          </a:p>
          <a:p>
            <a:r>
              <a:rPr lang="de-AT" dirty="0" err="1"/>
              <a:t>Automated</a:t>
            </a:r>
            <a:r>
              <a:rPr lang="de-AT" dirty="0"/>
              <a:t> </a:t>
            </a:r>
            <a:r>
              <a:rPr lang="de-AT" dirty="0" err="1"/>
              <a:t>Machine</a:t>
            </a:r>
            <a:r>
              <a:rPr lang="de-AT" dirty="0"/>
              <a:t> Learning</a:t>
            </a:r>
          </a:p>
          <a:p>
            <a:r>
              <a:rPr lang="de-AT" dirty="0" err="1"/>
              <a:t>Sentence</a:t>
            </a:r>
            <a:r>
              <a:rPr lang="de-AT" dirty="0"/>
              <a:t> </a:t>
            </a:r>
            <a:r>
              <a:rPr lang="de-AT" dirty="0" err="1"/>
              <a:t>embedding</a:t>
            </a:r>
            <a:endParaRPr lang="de-AT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Deep Learning of Humor</a:t>
            </a:r>
            <a:endParaRPr lang="de-AT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707275-EA33-4C2C-A96C-B80BEB93EE54}" type="slidenum">
              <a:rPr lang="de-AT" smtClean="0"/>
              <a:pPr/>
              <a:t>16</a:t>
            </a:fld>
            <a:endParaRPr lang="de-AT" dirty="0"/>
          </a:p>
        </p:txBody>
      </p:sp>
      <p:sp>
        <p:nvSpPr>
          <p:cNvPr id="9" name="TextBox 8"/>
          <p:cNvSpPr txBox="1"/>
          <p:nvPr/>
        </p:nvSpPr>
        <p:spPr>
          <a:xfrm>
            <a:off x="841003" y="522999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sp>
        <p:nvSpPr>
          <p:cNvPr id="6" name="Rectangle 5"/>
          <p:cNvSpPr/>
          <p:nvPr/>
        </p:nvSpPr>
        <p:spPr bwMode="auto">
          <a:xfrm>
            <a:off x="8138429" y="1341562"/>
            <a:ext cx="985020" cy="981522"/>
          </a:xfrm>
          <a:prstGeom prst="rect">
            <a:avLst/>
          </a:prstGeom>
          <a:solidFill>
            <a:srgbClr val="FFFFFF">
              <a:alpha val="40000"/>
            </a:srgbClr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C0E67E-6DA5-4C74-BB0E-261734A3249E}"/>
              </a:ext>
            </a:extLst>
          </p:cNvPr>
          <p:cNvSpPr txBox="1"/>
          <p:nvPr/>
        </p:nvSpPr>
        <p:spPr>
          <a:xfrm>
            <a:off x="7454175" y="1106374"/>
            <a:ext cx="2353529" cy="52322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onsolas" panose="020B0609020204030204" pitchFamily="49" charset="0"/>
              </a:rPr>
              <a:t>&lt;punchline&gt;</a:t>
            </a:r>
            <a:endParaRPr lang="en-AT" sz="2800" dirty="0" err="1"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0388555-BE11-425C-AB96-743436216D31}"/>
              </a:ext>
            </a:extLst>
          </p:cNvPr>
          <p:cNvSpPr txBox="1"/>
          <p:nvPr/>
        </p:nvSpPr>
        <p:spPr>
          <a:xfrm>
            <a:off x="7158421" y="1968543"/>
            <a:ext cx="2945037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err="1">
                <a:latin typeface="Consolas" panose="020B0609020204030204" pitchFamily="49" charset="0"/>
              </a:rPr>
              <a:t>ELMo</a:t>
            </a:r>
            <a:r>
              <a:rPr lang="en-US" sz="2800" dirty="0">
                <a:latin typeface="Consolas" panose="020B0609020204030204" pitchFamily="49" charset="0"/>
              </a:rPr>
              <a:t> embedding</a:t>
            </a:r>
            <a:endParaRPr lang="en-AT" sz="2800" dirty="0" err="1">
              <a:latin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8E84A2E-3DC8-42CD-93D0-1E6E94FDE1DB}"/>
              </a:ext>
            </a:extLst>
          </p:cNvPr>
          <p:cNvSpPr txBox="1"/>
          <p:nvPr/>
        </p:nvSpPr>
        <p:spPr>
          <a:xfrm>
            <a:off x="7257005" y="2890299"/>
            <a:ext cx="2747868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onsolas" panose="020B0609020204030204" pitchFamily="49" charset="0"/>
              </a:rPr>
              <a:t>LSTM encoding</a:t>
            </a:r>
            <a:endParaRPr lang="en-AT" sz="2800" dirty="0" err="1"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0594E41-CABA-4EAC-8010-B94CF2D1DC2F}"/>
              </a:ext>
            </a:extLst>
          </p:cNvPr>
          <p:cNvSpPr txBox="1"/>
          <p:nvPr/>
        </p:nvSpPr>
        <p:spPr>
          <a:xfrm>
            <a:off x="7059836" y="3711955"/>
            <a:ext cx="3142207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onsolas" panose="020B0609020204030204" pitchFamily="49" charset="0"/>
              </a:rPr>
              <a:t>Fully Connected</a:t>
            </a:r>
            <a:endParaRPr lang="en-AT" sz="2800" dirty="0" err="1"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80456A0-A33F-46D6-99A4-7188C5523BD8}"/>
              </a:ext>
            </a:extLst>
          </p:cNvPr>
          <p:cNvSpPr txBox="1"/>
          <p:nvPr/>
        </p:nvSpPr>
        <p:spPr>
          <a:xfrm>
            <a:off x="7059836" y="4614248"/>
            <a:ext cx="3142207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onsolas" panose="020B0609020204030204" pitchFamily="49" charset="0"/>
              </a:rPr>
              <a:t>Fully Connected</a:t>
            </a:r>
            <a:endParaRPr lang="en-AT" sz="2800" dirty="0" err="1">
              <a:latin typeface="Consolas" panose="020B0609020204030204" pitchFamily="49" charset="0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5671234-89EC-4C37-B6EB-F46B1491A53E}"/>
              </a:ext>
            </a:extLst>
          </p:cNvPr>
          <p:cNvCxnSpPr>
            <a:cxnSpLocks/>
            <a:endCxn id="11" idx="0"/>
          </p:cNvCxnSpPr>
          <p:nvPr/>
        </p:nvCxnSpPr>
        <p:spPr bwMode="auto">
          <a:xfrm>
            <a:off x="8630940" y="1633702"/>
            <a:ext cx="0" cy="334841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404748B-7A34-405D-B57F-6DF33ED64C21}"/>
              </a:ext>
            </a:extLst>
          </p:cNvPr>
          <p:cNvCxnSpPr>
            <a:cxnSpLocks/>
          </p:cNvCxnSpPr>
          <p:nvPr/>
        </p:nvCxnSpPr>
        <p:spPr bwMode="auto">
          <a:xfrm>
            <a:off x="8630937" y="2527512"/>
            <a:ext cx="4" cy="370856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B926FD3-CDE8-4C0D-9002-453FA4E57719}"/>
              </a:ext>
            </a:extLst>
          </p:cNvPr>
          <p:cNvCxnSpPr>
            <a:cxnSpLocks/>
            <a:stCxn id="12" idx="2"/>
          </p:cNvCxnSpPr>
          <p:nvPr/>
        </p:nvCxnSpPr>
        <p:spPr bwMode="auto">
          <a:xfrm>
            <a:off x="8630939" y="3413519"/>
            <a:ext cx="2" cy="304307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6604061-7D28-4225-8449-E31797AE415E}"/>
              </a:ext>
            </a:extLst>
          </p:cNvPr>
          <p:cNvCxnSpPr>
            <a:cxnSpLocks/>
          </p:cNvCxnSpPr>
          <p:nvPr/>
        </p:nvCxnSpPr>
        <p:spPr bwMode="auto">
          <a:xfrm>
            <a:off x="8630937" y="4235175"/>
            <a:ext cx="4" cy="370856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5217005-8820-4E86-A2E3-D2F7DBDE3BC0}"/>
              </a:ext>
            </a:extLst>
          </p:cNvPr>
          <p:cNvCxnSpPr>
            <a:cxnSpLocks/>
          </p:cNvCxnSpPr>
          <p:nvPr/>
        </p:nvCxnSpPr>
        <p:spPr bwMode="auto">
          <a:xfrm>
            <a:off x="8630937" y="5137468"/>
            <a:ext cx="4" cy="370856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88089CD9-DD73-4E51-B909-2FA36712BB85}"/>
              </a:ext>
            </a:extLst>
          </p:cNvPr>
          <p:cNvSpPr txBox="1"/>
          <p:nvPr/>
        </p:nvSpPr>
        <p:spPr>
          <a:xfrm>
            <a:off x="7355590" y="5503949"/>
            <a:ext cx="2550698" cy="52322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onsolas" panose="020B0609020204030204" pitchFamily="49" charset="0"/>
              </a:rPr>
              <a:t>&lt;prediction&gt;</a:t>
            </a:r>
            <a:endParaRPr lang="en-AT" sz="2800" dirty="0" err="1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52453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Rectangle 105">
            <a:extLst>
              <a:ext uri="{FF2B5EF4-FFF2-40B4-BE49-F238E27FC236}">
                <a16:creationId xmlns:a16="http://schemas.microsoft.com/office/drawing/2014/main" id="{6E4A81F1-6404-4FB5-8A3A-A82538E21DD4}"/>
              </a:ext>
            </a:extLst>
          </p:cNvPr>
          <p:cNvSpPr/>
          <p:nvPr/>
        </p:nvSpPr>
        <p:spPr bwMode="auto">
          <a:xfrm>
            <a:off x="225115" y="1623765"/>
            <a:ext cx="11129056" cy="3255068"/>
          </a:xfrm>
          <a:prstGeom prst="rect">
            <a:avLst/>
          </a:prstGeom>
          <a:solidFill>
            <a:srgbClr val="EAEAEA"/>
          </a:solidFill>
          <a:ln w="28575" cap="flat" cmpd="sng" algn="ctr">
            <a:solidFill>
              <a:schemeClr val="accent5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T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Approaches</a:t>
            </a:r>
            <a:r>
              <a:rPr lang="de-AT" dirty="0"/>
              <a:t> – Visual and Text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de-AT" dirty="0"/>
              <a:t>Cascade multiple </a:t>
            </a:r>
            <a:r>
              <a:rPr lang="de-AT" dirty="0" err="1"/>
              <a:t>separately</a:t>
            </a:r>
            <a:r>
              <a:rPr lang="de-AT" dirty="0"/>
              <a:t> </a:t>
            </a:r>
            <a:r>
              <a:rPr lang="de-AT" dirty="0" err="1"/>
              <a:t>trained</a:t>
            </a:r>
            <a:r>
              <a:rPr lang="de-AT" dirty="0"/>
              <a:t> </a:t>
            </a:r>
            <a:r>
              <a:rPr lang="de-AT" dirty="0" err="1"/>
              <a:t>classifiers</a:t>
            </a:r>
            <a:r>
              <a:rPr lang="de-AT" dirty="0"/>
              <a:t> </a:t>
            </a:r>
            <a:r>
              <a:rPr lang="de-AT" dirty="0" err="1"/>
              <a:t>into</a:t>
            </a:r>
            <a:r>
              <a:rPr lang="de-AT" dirty="0"/>
              <a:t> final </a:t>
            </a:r>
            <a:r>
              <a:rPr lang="de-AT" dirty="0" err="1"/>
              <a:t>regressor</a:t>
            </a:r>
            <a:endParaRPr lang="de-AT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Deep Learning of Humor</a:t>
            </a:r>
            <a:endParaRPr lang="de-AT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707275-EA33-4C2C-A96C-B80BEB93EE54}" type="slidenum">
              <a:rPr lang="de-AT" smtClean="0"/>
              <a:pPr/>
              <a:t>17</a:t>
            </a:fld>
            <a:endParaRPr lang="de-AT" dirty="0"/>
          </a:p>
        </p:txBody>
      </p:sp>
      <p:sp>
        <p:nvSpPr>
          <p:cNvPr id="9" name="TextBox 8"/>
          <p:cNvSpPr txBox="1"/>
          <p:nvPr/>
        </p:nvSpPr>
        <p:spPr>
          <a:xfrm>
            <a:off x="841003" y="522999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9A2A673-5D16-4815-A9BF-653E5384DC3E}"/>
              </a:ext>
            </a:extLst>
          </p:cNvPr>
          <p:cNvSpPr txBox="1"/>
          <p:nvPr/>
        </p:nvSpPr>
        <p:spPr>
          <a:xfrm>
            <a:off x="225115" y="1623765"/>
            <a:ext cx="2353529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onsolas" panose="020B0609020204030204" pitchFamily="49" charset="0"/>
              </a:rPr>
              <a:t>&lt;punchline&gt;</a:t>
            </a:r>
            <a:endParaRPr lang="en-AT" sz="2800" dirty="0" err="1"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E18965B-E930-4A70-B1B6-E09CCCCFEF9C}"/>
              </a:ext>
            </a:extLst>
          </p:cNvPr>
          <p:cNvSpPr txBox="1"/>
          <p:nvPr/>
        </p:nvSpPr>
        <p:spPr>
          <a:xfrm>
            <a:off x="1578930" y="2176183"/>
            <a:ext cx="3733714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800" dirty="0" err="1">
                <a:latin typeface="Consolas" panose="020B0609020204030204" pitchFamily="49" charset="0"/>
              </a:rPr>
              <a:t>ELMo</a:t>
            </a:r>
            <a:r>
              <a:rPr lang="en-US" sz="2800" dirty="0">
                <a:latin typeface="Consolas" panose="020B0609020204030204" pitchFamily="49" charset="0"/>
              </a:rPr>
              <a:t> + </a:t>
            </a:r>
            <a:r>
              <a:rPr lang="en-US" sz="2800" dirty="0" err="1">
                <a:latin typeface="Consolas" panose="020B0609020204030204" pitchFamily="49" charset="0"/>
              </a:rPr>
              <a:t>GloVE</a:t>
            </a:r>
            <a:r>
              <a:rPr lang="en-US" sz="2800" dirty="0">
                <a:latin typeface="Consolas" panose="020B0609020204030204" pitchFamily="49" charset="0"/>
              </a:rPr>
              <a:t> </a:t>
            </a:r>
            <a:br>
              <a:rPr lang="en-US" sz="2800" dirty="0">
                <a:latin typeface="Consolas" panose="020B0609020204030204" pitchFamily="49" charset="0"/>
              </a:rPr>
            </a:br>
            <a:r>
              <a:rPr lang="en-US" sz="2800" dirty="0">
                <a:latin typeface="Consolas" panose="020B0609020204030204" pitchFamily="49" charset="0"/>
              </a:rPr>
              <a:t>sentence embedding</a:t>
            </a:r>
            <a:endParaRPr lang="en-AT" sz="2800" dirty="0" err="1">
              <a:latin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BD568D-F728-4AE6-937D-6B649ECF15B6}"/>
              </a:ext>
            </a:extLst>
          </p:cNvPr>
          <p:cNvSpPr txBox="1"/>
          <p:nvPr/>
        </p:nvSpPr>
        <p:spPr>
          <a:xfrm>
            <a:off x="1877086" y="3385622"/>
            <a:ext cx="3142207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onsolas" panose="020B0609020204030204" pitchFamily="49" charset="0"/>
              </a:rPr>
              <a:t>Fully connected</a:t>
            </a:r>
            <a:endParaRPr lang="en-AT" sz="2800" dirty="0" err="1"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5170287-B1A2-498B-B8CF-03560A3B8D36}"/>
              </a:ext>
            </a:extLst>
          </p:cNvPr>
          <p:cNvSpPr txBox="1"/>
          <p:nvPr/>
        </p:nvSpPr>
        <p:spPr>
          <a:xfrm>
            <a:off x="2268045" y="4179940"/>
            <a:ext cx="2353529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onsolas" panose="020B0609020204030204" pitchFamily="49" charset="0"/>
              </a:rPr>
              <a:t>concatenate</a:t>
            </a:r>
            <a:endParaRPr lang="en-AT" sz="2800" dirty="0" err="1">
              <a:latin typeface="Consolas" panose="020B0609020204030204" pitchFamily="49" charset="0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4F98764-C675-40FD-9202-F7B15CDA54A0}"/>
              </a:ext>
            </a:extLst>
          </p:cNvPr>
          <p:cNvCxnSpPr>
            <a:cxnSpLocks/>
            <a:stCxn id="10" idx="3"/>
            <a:endCxn id="11" idx="0"/>
          </p:cNvCxnSpPr>
          <p:nvPr/>
        </p:nvCxnSpPr>
        <p:spPr bwMode="auto">
          <a:xfrm>
            <a:off x="2578644" y="1885375"/>
            <a:ext cx="867143" cy="290808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FCD9FA4-DECA-4BBC-B022-4AA96EF55A84}"/>
              </a:ext>
            </a:extLst>
          </p:cNvPr>
          <p:cNvCxnSpPr>
            <a:cxnSpLocks/>
            <a:stCxn id="11" idx="2"/>
            <a:endCxn id="12" idx="0"/>
          </p:cNvCxnSpPr>
          <p:nvPr/>
        </p:nvCxnSpPr>
        <p:spPr bwMode="auto">
          <a:xfrm>
            <a:off x="3445787" y="3130290"/>
            <a:ext cx="2403" cy="255332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8BD7A4A-F51D-44E7-B928-D4CA628037F4}"/>
              </a:ext>
            </a:extLst>
          </p:cNvPr>
          <p:cNvCxnSpPr>
            <a:cxnSpLocks/>
            <a:stCxn id="12" idx="2"/>
            <a:endCxn id="13" idx="0"/>
          </p:cNvCxnSpPr>
          <p:nvPr/>
        </p:nvCxnSpPr>
        <p:spPr bwMode="auto">
          <a:xfrm flipH="1">
            <a:off x="3444810" y="3908842"/>
            <a:ext cx="3380" cy="271098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47C6135-D777-47D8-9631-B6E9739635B9}"/>
              </a:ext>
            </a:extLst>
          </p:cNvPr>
          <p:cNvCxnSpPr>
            <a:cxnSpLocks/>
            <a:stCxn id="13" idx="2"/>
            <a:endCxn id="38" idx="0"/>
          </p:cNvCxnSpPr>
          <p:nvPr/>
        </p:nvCxnSpPr>
        <p:spPr bwMode="auto">
          <a:xfrm>
            <a:off x="3444810" y="4703160"/>
            <a:ext cx="1" cy="940131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BD6A8808-5DDD-42A2-B480-74A1D9171DB4}"/>
              </a:ext>
            </a:extLst>
          </p:cNvPr>
          <p:cNvSpPr txBox="1"/>
          <p:nvPr/>
        </p:nvSpPr>
        <p:spPr>
          <a:xfrm>
            <a:off x="7074864" y="5446018"/>
            <a:ext cx="4719562" cy="95410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onsolas" panose="020B0609020204030204" pitchFamily="49" charset="0"/>
              </a:rPr>
              <a:t>&lt;returns whether input </a:t>
            </a:r>
          </a:p>
          <a:p>
            <a:r>
              <a:rPr lang="en-US" sz="2800" dirty="0">
                <a:latin typeface="Consolas" panose="020B0609020204030204" pitchFamily="49" charset="0"/>
              </a:rPr>
              <a:t> is in given class&gt; </a:t>
            </a:r>
            <a:endParaRPr lang="en-AT" sz="2800" dirty="0" err="1">
              <a:latin typeface="Consolas" panose="020B0609020204030204" pitchFamily="49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D2EB9F9-72C9-460A-9ABE-776D0158391B}"/>
              </a:ext>
            </a:extLst>
          </p:cNvPr>
          <p:cNvSpPr txBox="1"/>
          <p:nvPr/>
        </p:nvSpPr>
        <p:spPr>
          <a:xfrm>
            <a:off x="5521523" y="1567006"/>
            <a:ext cx="1959191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onsolas" panose="020B0609020204030204" pitchFamily="49" charset="0"/>
              </a:rPr>
              <a:t>&lt;cartoon&gt;</a:t>
            </a:r>
            <a:endParaRPr lang="en-AT" sz="2800" dirty="0" err="1">
              <a:latin typeface="Consolas" panose="020B0609020204030204" pitchFamily="49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C3E63AD-4DA3-43D6-80A8-1A60445021DB}"/>
              </a:ext>
            </a:extLst>
          </p:cNvPr>
          <p:cNvSpPr txBox="1"/>
          <p:nvPr/>
        </p:nvSpPr>
        <p:spPr>
          <a:xfrm>
            <a:off x="8035098" y="1773997"/>
            <a:ext cx="2353529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latin typeface="Consolas" panose="020B0609020204030204" pitchFamily="49" charset="0"/>
              </a:rPr>
              <a:t>Autoencoder</a:t>
            </a:r>
            <a:endParaRPr lang="en-AT" sz="2800" dirty="0" err="1">
              <a:latin typeface="Consolas" panose="020B0609020204030204" pitchFamily="49" charset="0"/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C2E6664-2868-4B89-BD4B-95C96103BC49}"/>
              </a:ext>
            </a:extLst>
          </p:cNvPr>
          <p:cNvCxnSpPr>
            <a:cxnSpLocks/>
            <a:stCxn id="32" idx="3"/>
            <a:endCxn id="33" idx="1"/>
          </p:cNvCxnSpPr>
          <p:nvPr/>
        </p:nvCxnSpPr>
        <p:spPr bwMode="auto">
          <a:xfrm>
            <a:off x="7480714" y="1828616"/>
            <a:ext cx="554384" cy="206991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4D677E22-22F9-4104-8A7F-FC02440049E6}"/>
              </a:ext>
            </a:extLst>
          </p:cNvPr>
          <p:cNvSpPr txBox="1"/>
          <p:nvPr/>
        </p:nvSpPr>
        <p:spPr>
          <a:xfrm>
            <a:off x="8339830" y="3385622"/>
            <a:ext cx="1762021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onsolas" panose="020B0609020204030204" pitchFamily="49" charset="0"/>
              </a:rPr>
              <a:t>3x3 conv</a:t>
            </a:r>
            <a:endParaRPr lang="en-AT" sz="2800" dirty="0" err="1">
              <a:latin typeface="Consolas" panose="020B0609020204030204" pitchFamily="49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8C19211-F47F-49A8-9CBA-6F01A3A92188}"/>
              </a:ext>
            </a:extLst>
          </p:cNvPr>
          <p:cNvSpPr txBox="1"/>
          <p:nvPr/>
        </p:nvSpPr>
        <p:spPr>
          <a:xfrm>
            <a:off x="8330851" y="2558827"/>
            <a:ext cx="1762021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onsolas" panose="020B0609020204030204" pitchFamily="49" charset="0"/>
              </a:rPr>
              <a:t>5x5 conv</a:t>
            </a:r>
            <a:endParaRPr lang="en-AT" sz="2800" dirty="0" err="1">
              <a:latin typeface="Consolas" panose="020B0609020204030204" pitchFamily="49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EF7B943-44B8-40DB-BFF3-46391A152986}"/>
              </a:ext>
            </a:extLst>
          </p:cNvPr>
          <p:cNvSpPr txBox="1"/>
          <p:nvPr/>
        </p:nvSpPr>
        <p:spPr>
          <a:xfrm>
            <a:off x="7649736" y="4188999"/>
            <a:ext cx="3142207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onsolas" panose="020B0609020204030204" pitchFamily="49" charset="0"/>
              </a:rPr>
              <a:t>Fully connected</a:t>
            </a:r>
            <a:endParaRPr lang="en-AT" sz="2800" dirty="0" err="1">
              <a:latin typeface="Consolas" panose="020B0609020204030204" pitchFamily="49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4D8F1CF-C43D-4D38-AABF-060DF52C5178}"/>
              </a:ext>
            </a:extLst>
          </p:cNvPr>
          <p:cNvSpPr txBox="1"/>
          <p:nvPr/>
        </p:nvSpPr>
        <p:spPr>
          <a:xfrm>
            <a:off x="1873707" y="5643291"/>
            <a:ext cx="3142207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onsolas" panose="020B0609020204030204" pitchFamily="49" charset="0"/>
              </a:rPr>
              <a:t>Fully connected</a:t>
            </a:r>
            <a:endParaRPr lang="en-AT" sz="2800" dirty="0" err="1">
              <a:latin typeface="Consolas" panose="020B0609020204030204" pitchFamily="49" charset="0"/>
            </a:endParaRP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49A18FE-301C-41C1-9254-D5816AF3FA81}"/>
              </a:ext>
            </a:extLst>
          </p:cNvPr>
          <p:cNvCxnSpPr>
            <a:cxnSpLocks/>
            <a:stCxn id="33" idx="2"/>
            <a:endCxn id="36" idx="0"/>
          </p:cNvCxnSpPr>
          <p:nvPr/>
        </p:nvCxnSpPr>
        <p:spPr bwMode="auto">
          <a:xfrm flipH="1">
            <a:off x="9211862" y="2297217"/>
            <a:ext cx="1" cy="26161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3B544FA9-CC61-4085-9673-D589ADCFD637}"/>
              </a:ext>
            </a:extLst>
          </p:cNvPr>
          <p:cNvCxnSpPr>
            <a:cxnSpLocks/>
            <a:stCxn id="36" idx="2"/>
            <a:endCxn id="35" idx="0"/>
          </p:cNvCxnSpPr>
          <p:nvPr/>
        </p:nvCxnSpPr>
        <p:spPr bwMode="auto">
          <a:xfrm>
            <a:off x="9211862" y="3082047"/>
            <a:ext cx="8979" cy="303575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6B6D664C-09B9-44FF-AB93-F91F7DD5EBA8}"/>
              </a:ext>
            </a:extLst>
          </p:cNvPr>
          <p:cNvCxnSpPr>
            <a:cxnSpLocks/>
            <a:stCxn id="35" idx="2"/>
            <a:endCxn id="37" idx="0"/>
          </p:cNvCxnSpPr>
          <p:nvPr/>
        </p:nvCxnSpPr>
        <p:spPr bwMode="auto">
          <a:xfrm flipH="1">
            <a:off x="9220840" y="3908842"/>
            <a:ext cx="1" cy="280157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2413B54F-1F07-47F6-9A1D-23AD7604B3E7}"/>
              </a:ext>
            </a:extLst>
          </p:cNvPr>
          <p:cNvCxnSpPr>
            <a:cxnSpLocks/>
            <a:stCxn id="37" idx="1"/>
            <a:endCxn id="13" idx="3"/>
          </p:cNvCxnSpPr>
          <p:nvPr/>
        </p:nvCxnSpPr>
        <p:spPr bwMode="auto">
          <a:xfrm flipH="1" flipV="1">
            <a:off x="4621574" y="4441550"/>
            <a:ext cx="3028162" cy="9059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F5339ABF-6CCA-43AA-B499-24BBFFF28D97}"/>
              </a:ext>
            </a:extLst>
          </p:cNvPr>
          <p:cNvCxnSpPr>
            <a:cxnSpLocks/>
            <a:stCxn id="38" idx="3"/>
            <a:endCxn id="20" idx="1"/>
          </p:cNvCxnSpPr>
          <p:nvPr/>
        </p:nvCxnSpPr>
        <p:spPr bwMode="auto">
          <a:xfrm>
            <a:off x="5015914" y="5904901"/>
            <a:ext cx="2058950" cy="18171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E3DC4098-14CF-4336-9C61-9122FDF7642C}"/>
              </a:ext>
            </a:extLst>
          </p:cNvPr>
          <p:cNvSpPr txBox="1"/>
          <p:nvPr/>
        </p:nvSpPr>
        <p:spPr>
          <a:xfrm>
            <a:off x="8630200" y="4811518"/>
            <a:ext cx="27038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>
                <a:latin typeface="Calibri" panose="020F0502020204030204" pitchFamily="34" charset="0"/>
              </a:rPr>
              <a:t>Feature Extractor</a:t>
            </a:r>
            <a:endParaRPr lang="en-AT" sz="2800" i="1" dirty="0" err="1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01212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Approaches</a:t>
            </a:r>
            <a:r>
              <a:rPr lang="de-AT" dirty="0"/>
              <a:t> – Visual and Text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Deep Learning of Humor</a:t>
            </a:r>
            <a:endParaRPr lang="de-AT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707275-EA33-4C2C-A96C-B80BEB93EE54}" type="slidenum">
              <a:rPr lang="de-AT" smtClean="0"/>
              <a:pPr/>
              <a:t>18</a:t>
            </a:fld>
            <a:endParaRPr lang="de-AT" dirty="0"/>
          </a:p>
        </p:txBody>
      </p:sp>
      <p:sp>
        <p:nvSpPr>
          <p:cNvPr id="9" name="TextBox 8"/>
          <p:cNvSpPr txBox="1"/>
          <p:nvPr/>
        </p:nvSpPr>
        <p:spPr>
          <a:xfrm>
            <a:off x="841003" y="522999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sp>
        <p:nvSpPr>
          <p:cNvPr id="6" name="Rectangle 5"/>
          <p:cNvSpPr/>
          <p:nvPr/>
        </p:nvSpPr>
        <p:spPr bwMode="auto">
          <a:xfrm>
            <a:off x="10490075" y="1341562"/>
            <a:ext cx="985020" cy="981522"/>
          </a:xfrm>
          <a:prstGeom prst="rect">
            <a:avLst/>
          </a:prstGeom>
          <a:solidFill>
            <a:srgbClr val="FFFFFF">
              <a:alpha val="40000"/>
            </a:srgbClr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5AEB923-58D7-4634-A4A9-2C0D3B677B50}"/>
              </a:ext>
            </a:extLst>
          </p:cNvPr>
          <p:cNvSpPr txBox="1"/>
          <p:nvPr/>
        </p:nvSpPr>
        <p:spPr>
          <a:xfrm>
            <a:off x="425751" y="2414882"/>
            <a:ext cx="3536546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onsolas" panose="020B0609020204030204" pitchFamily="49" charset="0"/>
              </a:rPr>
              <a:t>Feature extractor</a:t>
            </a:r>
          </a:p>
          <a:p>
            <a:pPr algn="ctr"/>
            <a:r>
              <a:rPr lang="en-US" sz="2800" dirty="0">
                <a:latin typeface="Consolas" panose="020B0609020204030204" pitchFamily="49" charset="0"/>
              </a:rPr>
              <a:t>funniness 1</a:t>
            </a:r>
            <a:endParaRPr lang="en-AT" sz="2800" dirty="0" err="1"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D3047B2-D609-4506-A180-1307F2787AEF}"/>
              </a:ext>
            </a:extLst>
          </p:cNvPr>
          <p:cNvSpPr txBox="1"/>
          <p:nvPr/>
        </p:nvSpPr>
        <p:spPr>
          <a:xfrm>
            <a:off x="3744058" y="1358467"/>
            <a:ext cx="2353529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onsolas" panose="020B0609020204030204" pitchFamily="49" charset="0"/>
              </a:rPr>
              <a:t>&lt;punchline&gt;</a:t>
            </a:r>
            <a:endParaRPr lang="en-AT" sz="2800" dirty="0" err="1"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60D6466-5636-4686-B173-FAE389914686}"/>
              </a:ext>
            </a:extLst>
          </p:cNvPr>
          <p:cNvSpPr txBox="1"/>
          <p:nvPr/>
        </p:nvSpPr>
        <p:spPr>
          <a:xfrm>
            <a:off x="6097587" y="1341562"/>
            <a:ext cx="1959191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onsolas" panose="020B0609020204030204" pitchFamily="49" charset="0"/>
              </a:rPr>
              <a:t>&lt;cartoon&gt;</a:t>
            </a:r>
            <a:endParaRPr lang="en-AT" sz="2800" dirty="0" err="1"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6BA987A-63BD-4D5C-B39C-40C846E05203}"/>
              </a:ext>
            </a:extLst>
          </p:cNvPr>
          <p:cNvSpPr txBox="1"/>
          <p:nvPr/>
        </p:nvSpPr>
        <p:spPr>
          <a:xfrm>
            <a:off x="4081363" y="2420775"/>
            <a:ext cx="3536546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latin typeface="Consolas" panose="020B0609020204030204" pitchFamily="49" charset="0"/>
              </a:rPr>
              <a:t>Feature extractor</a:t>
            </a:r>
          </a:p>
          <a:p>
            <a:pPr algn="ctr"/>
            <a:r>
              <a:rPr lang="en-US" sz="2800" dirty="0">
                <a:latin typeface="Consolas" panose="020B0609020204030204" pitchFamily="49" charset="0"/>
              </a:rPr>
              <a:t>funniness 2</a:t>
            </a:r>
            <a:endParaRPr lang="en-AT" sz="2800" dirty="0" err="1"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98387EC-47C9-4301-B51E-935356C70FF4}"/>
              </a:ext>
            </a:extLst>
          </p:cNvPr>
          <p:cNvSpPr txBox="1"/>
          <p:nvPr/>
        </p:nvSpPr>
        <p:spPr>
          <a:xfrm>
            <a:off x="8473851" y="2414881"/>
            <a:ext cx="3536546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latin typeface="Consolas" panose="020B0609020204030204" pitchFamily="49" charset="0"/>
              </a:rPr>
              <a:t>Feature extractor</a:t>
            </a:r>
          </a:p>
          <a:p>
            <a:pPr algn="ctr"/>
            <a:r>
              <a:rPr lang="en-US" sz="2800" dirty="0">
                <a:latin typeface="Consolas" panose="020B0609020204030204" pitchFamily="49" charset="0"/>
              </a:rPr>
              <a:t>funniness 7</a:t>
            </a:r>
            <a:endParaRPr lang="en-AT" sz="2800" dirty="0" err="1"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3ECD794-A0CF-43B0-A74B-AF785531E6FF}"/>
              </a:ext>
            </a:extLst>
          </p:cNvPr>
          <p:cNvSpPr txBox="1"/>
          <p:nvPr/>
        </p:nvSpPr>
        <p:spPr>
          <a:xfrm>
            <a:off x="7617909" y="2698696"/>
            <a:ext cx="8559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alibri" panose="020F0502020204030204" pitchFamily="34" charset="0"/>
              </a:rPr>
              <a:t>…</a:t>
            </a:r>
            <a:endParaRPr lang="en-AT" sz="2800" dirty="0" err="1">
              <a:latin typeface="Calibri" panose="020F050202020403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0E625E7-C28C-4A7B-B36D-6829A16FC250}"/>
              </a:ext>
            </a:extLst>
          </p:cNvPr>
          <p:cNvSpPr txBox="1"/>
          <p:nvPr/>
        </p:nvSpPr>
        <p:spPr>
          <a:xfrm>
            <a:off x="4526483" y="4151241"/>
            <a:ext cx="3142207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onsolas" panose="020B0609020204030204" pitchFamily="49" charset="0"/>
              </a:rPr>
              <a:t>Fully connected</a:t>
            </a:r>
            <a:endParaRPr lang="en-AT" sz="2800" dirty="0" err="1">
              <a:latin typeface="Consolas" panose="020B06090202040302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6BB81D8-0181-4B70-8BB9-04173D4D0418}"/>
              </a:ext>
            </a:extLst>
          </p:cNvPr>
          <p:cNvSpPr txBox="1"/>
          <p:nvPr/>
        </p:nvSpPr>
        <p:spPr>
          <a:xfrm>
            <a:off x="4526482" y="4994806"/>
            <a:ext cx="3142207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onsolas" panose="020B0609020204030204" pitchFamily="49" charset="0"/>
              </a:rPr>
              <a:t>Fully connected</a:t>
            </a:r>
            <a:endParaRPr lang="en-AT" sz="2800" dirty="0" err="1">
              <a:latin typeface="Consolas" panose="020B0609020204030204" pitchFamily="49" charset="0"/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DB3039D-707C-43F2-BFBB-7CBC5B4E42E5}"/>
              </a:ext>
            </a:extLst>
          </p:cNvPr>
          <p:cNvCxnSpPr>
            <a:cxnSpLocks/>
            <a:stCxn id="10" idx="2"/>
            <a:endCxn id="24" idx="0"/>
          </p:cNvCxnSpPr>
          <p:nvPr/>
        </p:nvCxnSpPr>
        <p:spPr bwMode="auto">
          <a:xfrm>
            <a:off x="2194024" y="3368989"/>
            <a:ext cx="3903563" cy="782252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3CAA21C-3DEF-469E-9033-3081DA3ED85D}"/>
              </a:ext>
            </a:extLst>
          </p:cNvPr>
          <p:cNvCxnSpPr>
            <a:cxnSpLocks/>
            <a:stCxn id="21" idx="2"/>
            <a:endCxn id="24" idx="0"/>
          </p:cNvCxnSpPr>
          <p:nvPr/>
        </p:nvCxnSpPr>
        <p:spPr bwMode="auto">
          <a:xfrm>
            <a:off x="5849636" y="3374882"/>
            <a:ext cx="247951" cy="776359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E729B03-C7BC-4B79-B900-239998D887FD}"/>
              </a:ext>
            </a:extLst>
          </p:cNvPr>
          <p:cNvCxnSpPr>
            <a:cxnSpLocks/>
            <a:stCxn id="22" idx="2"/>
            <a:endCxn id="24" idx="0"/>
          </p:cNvCxnSpPr>
          <p:nvPr/>
        </p:nvCxnSpPr>
        <p:spPr bwMode="auto">
          <a:xfrm flipH="1">
            <a:off x="6097587" y="3368988"/>
            <a:ext cx="4144537" cy="782253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87681D0-0D8E-4DF1-892C-36044947755D}"/>
              </a:ext>
            </a:extLst>
          </p:cNvPr>
          <p:cNvCxnSpPr>
            <a:cxnSpLocks/>
            <a:stCxn id="24" idx="2"/>
            <a:endCxn id="25" idx="0"/>
          </p:cNvCxnSpPr>
          <p:nvPr/>
        </p:nvCxnSpPr>
        <p:spPr bwMode="auto">
          <a:xfrm flipH="1">
            <a:off x="6097586" y="4674461"/>
            <a:ext cx="1" cy="320345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EED0E561-E217-4CF5-8641-21301F6D3F98}"/>
              </a:ext>
            </a:extLst>
          </p:cNvPr>
          <p:cNvSpPr txBox="1"/>
          <p:nvPr/>
        </p:nvSpPr>
        <p:spPr>
          <a:xfrm>
            <a:off x="4427897" y="5839337"/>
            <a:ext cx="3339376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onsolas" panose="020B0609020204030204" pitchFamily="49" charset="0"/>
              </a:rPr>
              <a:t>&lt;funniness 1-7&gt; </a:t>
            </a:r>
            <a:endParaRPr lang="en-AT" sz="2800" dirty="0" err="1">
              <a:latin typeface="Consolas" panose="020B0609020204030204" pitchFamily="49" charset="0"/>
            </a:endParaRP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5244BCA-D718-4AB3-87DC-13F88CCFA567}"/>
              </a:ext>
            </a:extLst>
          </p:cNvPr>
          <p:cNvCxnSpPr>
            <a:cxnSpLocks/>
            <a:stCxn id="25" idx="2"/>
            <a:endCxn id="38" idx="0"/>
          </p:cNvCxnSpPr>
          <p:nvPr/>
        </p:nvCxnSpPr>
        <p:spPr bwMode="auto">
          <a:xfrm flipH="1">
            <a:off x="6097585" y="5518026"/>
            <a:ext cx="1" cy="321311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22CA6F6B-B508-4ECB-9F3C-0F62CFAB38E5}"/>
              </a:ext>
            </a:extLst>
          </p:cNvPr>
          <p:cNvCxnSpPr>
            <a:cxnSpLocks/>
          </p:cNvCxnSpPr>
          <p:nvPr/>
        </p:nvCxnSpPr>
        <p:spPr bwMode="auto">
          <a:xfrm flipH="1">
            <a:off x="5793921" y="1868294"/>
            <a:ext cx="1" cy="567610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80500D57-EC35-452C-B958-EE9B942E561F}"/>
              </a:ext>
            </a:extLst>
          </p:cNvPr>
          <p:cNvCxnSpPr>
            <a:cxnSpLocks/>
          </p:cNvCxnSpPr>
          <p:nvPr/>
        </p:nvCxnSpPr>
        <p:spPr bwMode="auto">
          <a:xfrm flipH="1">
            <a:off x="2053750" y="1868294"/>
            <a:ext cx="1" cy="567610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BEAB0EEF-AF33-48C0-98BF-5F8F2460B854}"/>
              </a:ext>
            </a:extLst>
          </p:cNvPr>
          <p:cNvCxnSpPr>
            <a:cxnSpLocks/>
          </p:cNvCxnSpPr>
          <p:nvPr/>
        </p:nvCxnSpPr>
        <p:spPr bwMode="auto">
          <a:xfrm flipH="1">
            <a:off x="10249054" y="1877684"/>
            <a:ext cx="1" cy="567610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10565903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Approaches</a:t>
            </a:r>
            <a:r>
              <a:rPr lang="de-AT" dirty="0"/>
              <a:t> – Visual and Text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marL="0" indent="0">
              <a:buNone/>
            </a:pPr>
            <a:r>
              <a:rPr lang="de-AT" dirty="0" err="1"/>
              <a:t>Convolutional</a:t>
            </a:r>
            <a:r>
              <a:rPr lang="de-AT" dirty="0"/>
              <a:t> Autoencoder [4]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Deep Learning of Humor</a:t>
            </a:r>
            <a:endParaRPr lang="de-AT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707275-EA33-4C2C-A96C-B80BEB93EE54}" type="slidenum">
              <a:rPr lang="de-AT" smtClean="0"/>
              <a:pPr/>
              <a:t>19</a:t>
            </a:fld>
            <a:endParaRPr lang="de-AT" dirty="0"/>
          </a:p>
        </p:txBody>
      </p:sp>
      <p:sp>
        <p:nvSpPr>
          <p:cNvPr id="9" name="TextBox 8"/>
          <p:cNvSpPr txBox="1"/>
          <p:nvPr/>
        </p:nvSpPr>
        <p:spPr>
          <a:xfrm>
            <a:off x="841003" y="522999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sp>
        <p:nvSpPr>
          <p:cNvPr id="6" name="Rectangle 5"/>
          <p:cNvSpPr/>
          <p:nvPr/>
        </p:nvSpPr>
        <p:spPr bwMode="auto">
          <a:xfrm>
            <a:off x="10490075" y="1341562"/>
            <a:ext cx="985020" cy="981522"/>
          </a:xfrm>
          <a:prstGeom prst="rect">
            <a:avLst/>
          </a:prstGeom>
          <a:solidFill>
            <a:srgbClr val="FFFFFF">
              <a:alpha val="40000"/>
            </a:srgbClr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0" name="Picture 9" descr="A picture containing photo, building, cat, looking&#10;&#10;Description automatically generated">
            <a:extLst>
              <a:ext uri="{FF2B5EF4-FFF2-40B4-BE49-F238E27FC236}">
                <a16:creationId xmlns:a16="http://schemas.microsoft.com/office/drawing/2014/main" id="{4C47CAF3-0667-45F7-806E-6EACB5CE09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6609" y="2062943"/>
            <a:ext cx="4720124" cy="3167051"/>
          </a:xfrm>
          <a:prstGeom prst="rect">
            <a:avLst/>
          </a:prstGeom>
        </p:spPr>
      </p:pic>
      <p:pic>
        <p:nvPicPr>
          <p:cNvPr id="12" name="Picture 11" descr="An old photo of a person&#10;&#10;Description automatically generated">
            <a:extLst>
              <a:ext uri="{FF2B5EF4-FFF2-40B4-BE49-F238E27FC236}">
                <a16:creationId xmlns:a16="http://schemas.microsoft.com/office/drawing/2014/main" id="{1C933892-5376-46A5-B7BA-E525A1FED5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8442" y="2077228"/>
            <a:ext cx="4720124" cy="3142689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4E15382-9568-4BF2-9D67-8252DDFB3BCA}"/>
              </a:ext>
            </a:extLst>
          </p:cNvPr>
          <p:cNvCxnSpPr>
            <a:cxnSpLocks/>
          </p:cNvCxnSpPr>
          <p:nvPr/>
        </p:nvCxnSpPr>
        <p:spPr bwMode="auto">
          <a:xfrm>
            <a:off x="5881563" y="3646468"/>
            <a:ext cx="504056" cy="0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19037366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/>
              <a:t>Gary Larson and </a:t>
            </a:r>
            <a:r>
              <a:rPr lang="de-AT" dirty="0" err="1"/>
              <a:t>his</a:t>
            </a:r>
            <a:r>
              <a:rPr lang="de-AT" dirty="0"/>
              <a:t> </a:t>
            </a:r>
            <a:r>
              <a:rPr lang="de-AT" dirty="0" err="1"/>
              <a:t>cartoons</a:t>
            </a:r>
            <a:endParaRPr lang="de-AT" dirty="0"/>
          </a:p>
          <a:p>
            <a:r>
              <a:rPr lang="de-AT" dirty="0" err="1">
                <a:solidFill>
                  <a:srgbClr val="080808"/>
                </a:solidFill>
              </a:rPr>
              <a:t>Aim</a:t>
            </a:r>
            <a:endParaRPr lang="de-AT" dirty="0">
              <a:solidFill>
                <a:srgbClr val="080808"/>
              </a:solidFill>
            </a:endParaRPr>
          </a:p>
          <a:p>
            <a:r>
              <a:rPr lang="de-AT" dirty="0">
                <a:solidFill>
                  <a:srgbClr val="080808"/>
                </a:solidFill>
              </a:rPr>
              <a:t>Computational Humor</a:t>
            </a:r>
          </a:p>
          <a:p>
            <a:r>
              <a:rPr lang="de-AT" dirty="0">
                <a:solidFill>
                  <a:srgbClr val="080808"/>
                </a:solidFill>
              </a:rPr>
              <a:t>Dataset</a:t>
            </a:r>
          </a:p>
          <a:p>
            <a:r>
              <a:rPr lang="de-AT" dirty="0" err="1">
                <a:solidFill>
                  <a:srgbClr val="080808"/>
                </a:solidFill>
              </a:rPr>
              <a:t>Approaches</a:t>
            </a:r>
            <a:endParaRPr lang="de-AT" dirty="0">
              <a:solidFill>
                <a:srgbClr val="080808"/>
              </a:solidFill>
            </a:endParaRPr>
          </a:p>
          <a:p>
            <a:r>
              <a:rPr lang="de-AT" dirty="0" err="1">
                <a:solidFill>
                  <a:srgbClr val="080808"/>
                </a:solidFill>
              </a:rPr>
              <a:t>Results</a:t>
            </a:r>
            <a:endParaRPr lang="de-AT" dirty="0">
              <a:solidFill>
                <a:srgbClr val="080808"/>
              </a:solidFill>
            </a:endParaRPr>
          </a:p>
          <a:p>
            <a:r>
              <a:rPr lang="de-AT" dirty="0" err="1">
                <a:solidFill>
                  <a:srgbClr val="080808"/>
                </a:solidFill>
              </a:rPr>
              <a:t>Reproducibility</a:t>
            </a:r>
            <a:endParaRPr lang="de-AT" dirty="0">
              <a:solidFill>
                <a:srgbClr val="080808"/>
              </a:solidFill>
            </a:endParaRPr>
          </a:p>
          <a:p>
            <a:r>
              <a:rPr lang="de-AT" dirty="0" err="1">
                <a:solidFill>
                  <a:srgbClr val="080808"/>
                </a:solidFill>
              </a:rPr>
              <a:t>Conclusion</a:t>
            </a:r>
            <a:endParaRPr lang="de-AT" dirty="0">
              <a:solidFill>
                <a:srgbClr val="080808"/>
              </a:solidFill>
            </a:endParaRPr>
          </a:p>
          <a:p>
            <a:endParaRPr lang="de-AT" dirty="0">
              <a:solidFill>
                <a:srgbClr val="080808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Deep Learning of Humor</a:t>
            </a:r>
            <a:endParaRPr lang="de-AT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707275-EA33-4C2C-A96C-B80BEB93EE54}" type="slidenum">
              <a:rPr lang="de-AT" smtClean="0"/>
              <a:pPr/>
              <a:t>2</a:t>
            </a:fld>
            <a:endParaRPr lang="de-AT" dirty="0"/>
          </a:p>
        </p:txBody>
      </p:sp>
      <p:sp>
        <p:nvSpPr>
          <p:cNvPr id="9" name="TextBox 8"/>
          <p:cNvSpPr txBox="1"/>
          <p:nvPr/>
        </p:nvSpPr>
        <p:spPr>
          <a:xfrm>
            <a:off x="841003" y="522999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sp>
        <p:nvSpPr>
          <p:cNvPr id="6" name="Rectangle 5"/>
          <p:cNvSpPr/>
          <p:nvPr/>
        </p:nvSpPr>
        <p:spPr bwMode="auto">
          <a:xfrm>
            <a:off x="10490075" y="1341562"/>
            <a:ext cx="985020" cy="981522"/>
          </a:xfrm>
          <a:prstGeom prst="rect">
            <a:avLst/>
          </a:prstGeom>
          <a:solidFill>
            <a:srgbClr val="FFFFFF">
              <a:alpha val="40000"/>
            </a:srgbClr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AAD4059-5833-4573-8805-9408A56C56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9777" y="1009743"/>
            <a:ext cx="4113469" cy="5285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Results</a:t>
            </a:r>
            <a:endParaRPr lang="de-AT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Deep Learning of Humor</a:t>
            </a:r>
            <a:endParaRPr lang="de-AT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707275-EA33-4C2C-A96C-B80BEB93EE54}" type="slidenum">
              <a:rPr lang="de-AT" smtClean="0"/>
              <a:pPr/>
              <a:t>20</a:t>
            </a:fld>
            <a:endParaRPr lang="de-AT" dirty="0"/>
          </a:p>
        </p:txBody>
      </p:sp>
      <p:sp>
        <p:nvSpPr>
          <p:cNvPr id="9" name="TextBox 8"/>
          <p:cNvSpPr txBox="1"/>
          <p:nvPr/>
        </p:nvSpPr>
        <p:spPr>
          <a:xfrm>
            <a:off x="841003" y="522999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graphicFrame>
        <p:nvGraphicFramePr>
          <p:cNvPr id="15" name="Table 15">
            <a:extLst>
              <a:ext uri="{FF2B5EF4-FFF2-40B4-BE49-F238E27FC236}">
                <a16:creationId xmlns:a16="http://schemas.microsoft.com/office/drawing/2014/main" id="{0362ED29-24DF-43D1-B1B0-8CA8573E28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5377569"/>
              </p:ext>
            </p:extLst>
          </p:nvPr>
        </p:nvGraphicFramePr>
        <p:xfrm>
          <a:off x="1057027" y="1059322"/>
          <a:ext cx="10081120" cy="5184760"/>
        </p:xfrm>
        <a:graphic>
          <a:graphicData uri="http://schemas.openxmlformats.org/drawingml/2006/table">
            <a:tbl>
              <a:tblPr firstRow="1" bandRow="1"/>
              <a:tblGrid>
                <a:gridCol w="5472608">
                  <a:extLst>
                    <a:ext uri="{9D8B030D-6E8A-4147-A177-3AD203B41FA5}">
                      <a16:colId xmlns:a16="http://schemas.microsoft.com/office/drawing/2014/main" val="1183645042"/>
                    </a:ext>
                  </a:extLst>
                </a:gridCol>
                <a:gridCol w="1296144">
                  <a:extLst>
                    <a:ext uri="{9D8B030D-6E8A-4147-A177-3AD203B41FA5}">
                      <a16:colId xmlns:a16="http://schemas.microsoft.com/office/drawing/2014/main" val="876697973"/>
                    </a:ext>
                  </a:extLst>
                </a:gridCol>
                <a:gridCol w="1584176">
                  <a:extLst>
                    <a:ext uri="{9D8B030D-6E8A-4147-A177-3AD203B41FA5}">
                      <a16:colId xmlns:a16="http://schemas.microsoft.com/office/drawing/2014/main" val="1519258560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1278953469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856490093"/>
                    </a:ext>
                  </a:extLst>
                </a:gridCol>
              </a:tblGrid>
              <a:tr h="429880">
                <a:tc>
                  <a:txBody>
                    <a:bodyPr/>
                    <a:lstStyle/>
                    <a:p>
                      <a:r>
                        <a:rPr lang="de-AT" sz="2000" dirty="0">
                          <a:effectLst/>
                          <a:latin typeface="+mj-lt"/>
                        </a:rPr>
                        <a:t>Experiment 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AT" sz="2000" dirty="0">
                          <a:effectLst/>
                          <a:latin typeface="+mj-lt"/>
                        </a:rPr>
                        <a:t>Test MAE 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AT" sz="2000" dirty="0">
                          <a:effectLst/>
                          <a:latin typeface="+mj-lt"/>
                        </a:rPr>
                        <a:t>Test </a:t>
                      </a:r>
                      <a:r>
                        <a:rPr lang="de-AT" sz="2000" dirty="0" err="1">
                          <a:effectLst/>
                          <a:latin typeface="+mj-lt"/>
                        </a:rPr>
                        <a:t>Accuracy</a:t>
                      </a:r>
                      <a:r>
                        <a:rPr lang="de-AT" sz="2000" dirty="0">
                          <a:effectLst/>
                          <a:latin typeface="+mj-lt"/>
                        </a:rPr>
                        <a:t> 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AT" sz="2000" dirty="0">
                          <a:effectLst/>
                          <a:latin typeface="+mj-lt"/>
                        </a:rPr>
                        <a:t>Text 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AT" sz="2000" dirty="0">
                          <a:effectLst/>
                          <a:latin typeface="+mj-lt"/>
                        </a:rPr>
                        <a:t>Visual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03752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AT" sz="2000" dirty="0">
                          <a:effectLst/>
                          <a:latin typeface="+mj-lt"/>
                        </a:rPr>
                        <a:t>Baseline Most Frequent </a:t>
                      </a:r>
                    </a:p>
                  </a:txBody>
                  <a:tcPr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T" sz="2000" dirty="0">
                          <a:effectLst/>
                          <a:latin typeface="+mj-lt"/>
                        </a:rPr>
                        <a:t>2.26 </a:t>
                      </a:r>
                    </a:p>
                  </a:txBody>
                  <a:tcPr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T" sz="2000" dirty="0">
                          <a:effectLst/>
                          <a:latin typeface="+mj-lt"/>
                        </a:rPr>
                        <a:t>24.50%</a:t>
                      </a:r>
                    </a:p>
                  </a:txBody>
                  <a:tcPr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 sz="2000" dirty="0">
                        <a:effectLst/>
                        <a:latin typeface="+mj-lt"/>
                      </a:endParaRPr>
                    </a:p>
                  </a:txBody>
                  <a:tcPr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 sz="2000" dirty="0">
                        <a:effectLst/>
                        <a:latin typeface="+mj-lt"/>
                      </a:endParaRPr>
                    </a:p>
                  </a:txBody>
                  <a:tcPr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20094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AT" sz="2000" dirty="0">
                          <a:effectLst/>
                          <a:latin typeface="+mj-lt"/>
                        </a:rPr>
                        <a:t>Baseline Average </a:t>
                      </a:r>
                    </a:p>
                  </a:txBody>
                  <a:tcPr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T" sz="2000" b="1" dirty="0">
                          <a:effectLst/>
                          <a:latin typeface="+mj-lt"/>
                        </a:rPr>
                        <a:t>1.57</a:t>
                      </a:r>
                      <a:r>
                        <a:rPr lang="en-AT" sz="2000" dirty="0">
                          <a:effectLst/>
                          <a:latin typeface="+mj-lt"/>
                        </a:rPr>
                        <a:t> </a:t>
                      </a:r>
                    </a:p>
                  </a:txBody>
                  <a:tcPr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T" sz="2000" dirty="0">
                          <a:effectLst/>
                          <a:latin typeface="+mj-lt"/>
                        </a:rPr>
                        <a:t>11.65%</a:t>
                      </a:r>
                    </a:p>
                  </a:txBody>
                  <a:tcPr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 sz="2000" dirty="0">
                        <a:effectLst/>
                        <a:latin typeface="+mj-lt"/>
                      </a:endParaRPr>
                    </a:p>
                  </a:txBody>
                  <a:tcPr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 sz="2000" dirty="0">
                        <a:effectLst/>
                        <a:latin typeface="+mj-lt"/>
                      </a:endParaRPr>
                    </a:p>
                  </a:txBody>
                  <a:tcPr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58374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AT" sz="2000" dirty="0">
                          <a:effectLst/>
                          <a:latin typeface="+mj-lt"/>
                        </a:rPr>
                        <a:t>Baseline Random </a:t>
                      </a:r>
                    </a:p>
                  </a:txBody>
                  <a:tcPr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T" sz="2000" dirty="0">
                          <a:effectLst/>
                          <a:latin typeface="+mj-lt"/>
                        </a:rPr>
                        <a:t>2.17 </a:t>
                      </a:r>
                    </a:p>
                  </a:txBody>
                  <a:tcPr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T" sz="2000" dirty="0">
                          <a:effectLst/>
                          <a:latin typeface="+mj-lt"/>
                        </a:rPr>
                        <a:t>13.65%</a:t>
                      </a:r>
                    </a:p>
                  </a:txBody>
                  <a:tcPr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 sz="2000" dirty="0">
                        <a:effectLst/>
                        <a:latin typeface="+mj-lt"/>
                      </a:endParaRPr>
                    </a:p>
                  </a:txBody>
                  <a:tcPr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 sz="2000" dirty="0">
                        <a:effectLst/>
                        <a:latin typeface="+mj-lt"/>
                      </a:endParaRPr>
                    </a:p>
                  </a:txBody>
                  <a:tcPr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0864297"/>
                  </a:ext>
                </a:extLst>
              </a:tr>
              <a:tr h="141008">
                <a:tc>
                  <a:txBody>
                    <a:bodyPr/>
                    <a:lstStyle/>
                    <a:p>
                      <a:r>
                        <a:rPr lang="de-AT" sz="2000" dirty="0">
                          <a:effectLst/>
                          <a:latin typeface="+mj-lt"/>
                        </a:rPr>
                        <a:t>Simple CNN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AT" sz="2000" dirty="0">
                          <a:effectLst/>
                          <a:latin typeface="+mj-lt"/>
                        </a:rPr>
                        <a:t>2.26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AT" sz="2000" dirty="0">
                          <a:effectLst/>
                          <a:latin typeface="+mj-lt"/>
                        </a:rPr>
                        <a:t>24.50%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AT" sz="2000" dirty="0">
                        <a:effectLst/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T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de-AT" sz="2000" dirty="0">
                        <a:effectLst/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902758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AT" sz="2000" dirty="0">
                          <a:effectLst/>
                          <a:latin typeface="+mj-lt"/>
                        </a:rPr>
                        <a:t>Transfer Learning CNN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AT" sz="2000" dirty="0">
                          <a:effectLst/>
                          <a:latin typeface="+mj-lt"/>
                        </a:rPr>
                        <a:t>1.96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AT" sz="2000" dirty="0">
                          <a:effectLst/>
                          <a:latin typeface="+mj-lt"/>
                        </a:rPr>
                        <a:t>24.90%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AT" sz="2000" dirty="0">
                        <a:effectLst/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T" sz="2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de-AT" sz="2000" dirty="0">
                        <a:effectLst/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8182799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2000" dirty="0">
                          <a:effectLst/>
                          <a:latin typeface="+mj-lt"/>
                        </a:rPr>
                        <a:t>Transfer Learning CNN  (with data augmentation) 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T" sz="2000" dirty="0">
                          <a:effectLst/>
                          <a:latin typeface="+mj-lt"/>
                        </a:rPr>
                        <a:t>2.01 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T" sz="2000" b="1" dirty="0">
                          <a:effectLst/>
                          <a:latin typeface="+mj-lt"/>
                        </a:rPr>
                        <a:t>26.10%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 sz="2000" dirty="0">
                        <a:effectLst/>
                        <a:latin typeface="+mj-lt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T" sz="2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de-AT" sz="2000" dirty="0">
                        <a:effectLst/>
                        <a:latin typeface="+mj-lt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5249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AT" sz="2000" dirty="0" err="1">
                          <a:effectLst/>
                          <a:latin typeface="+mj-lt"/>
                        </a:rPr>
                        <a:t>ELMo</a:t>
                      </a:r>
                      <a:r>
                        <a:rPr lang="de-AT" sz="2000" dirty="0">
                          <a:effectLst/>
                          <a:latin typeface="+mj-lt"/>
                        </a:rPr>
                        <a:t>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AT" sz="2000" dirty="0">
                          <a:effectLst/>
                          <a:latin typeface="+mj-lt"/>
                        </a:rPr>
                        <a:t>1.84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AT" sz="2000" dirty="0">
                          <a:effectLst/>
                          <a:latin typeface="+mj-lt"/>
                        </a:rPr>
                        <a:t>25.70%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T" sz="2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de-AT" sz="2000" dirty="0">
                        <a:effectLst/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AT" sz="2000" kern="1200" dirty="0">
                        <a:solidFill>
                          <a:schemeClr val="tx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839138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err="1">
                          <a:effectLst/>
                          <a:latin typeface="+mj-lt"/>
                        </a:rPr>
                        <a:t>AutoML</a:t>
                      </a:r>
                      <a:r>
                        <a:rPr lang="en-US" sz="2000" dirty="0">
                          <a:effectLst/>
                          <a:latin typeface="+mj-lt"/>
                        </a:rPr>
                        <a:t> Model with </a:t>
                      </a:r>
                      <a:r>
                        <a:rPr lang="en-US" sz="2000" dirty="0" err="1">
                          <a:effectLst/>
                          <a:latin typeface="+mj-lt"/>
                        </a:rPr>
                        <a:t>ELMo</a:t>
                      </a:r>
                      <a:r>
                        <a:rPr lang="en-US" sz="2000" dirty="0">
                          <a:effectLst/>
                          <a:latin typeface="+mj-lt"/>
                        </a:rPr>
                        <a:t> Vectors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AT" sz="2000" dirty="0">
                          <a:effectLst/>
                          <a:latin typeface="+mj-lt"/>
                        </a:rPr>
                        <a:t>2.12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AT" sz="2000" dirty="0">
                          <a:effectLst/>
                          <a:latin typeface="+mj-lt"/>
                        </a:rPr>
                        <a:t>24.50%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T" sz="2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de-AT" sz="2000" dirty="0">
                        <a:effectLst/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AT" sz="2000" dirty="0">
                        <a:effectLst/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106322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err="1">
                          <a:effectLst/>
                          <a:latin typeface="+mj-lt"/>
                        </a:rPr>
                        <a:t>AutoML</a:t>
                      </a:r>
                      <a:r>
                        <a:rPr lang="en-US" sz="2000" dirty="0">
                          <a:effectLst/>
                          <a:latin typeface="+mj-lt"/>
                        </a:rPr>
                        <a:t> Model with TFIDF Vectors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AT" sz="2000" dirty="0">
                          <a:effectLst/>
                          <a:latin typeface="+mj-lt"/>
                        </a:rPr>
                        <a:t>2.23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AT" sz="2000" dirty="0">
                          <a:effectLst/>
                          <a:latin typeface="+mj-lt"/>
                        </a:rPr>
                        <a:t>24.90%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T" sz="2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de-AT" sz="2000" dirty="0">
                        <a:effectLst/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AT" sz="2000" dirty="0">
                        <a:effectLst/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932713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AT" sz="2000" dirty="0" err="1">
                          <a:effectLst/>
                          <a:latin typeface="+mj-lt"/>
                        </a:rPr>
                        <a:t>Two</a:t>
                      </a:r>
                      <a:r>
                        <a:rPr lang="de-AT" sz="2000" dirty="0">
                          <a:effectLst/>
                          <a:latin typeface="+mj-lt"/>
                        </a:rPr>
                        <a:t> Stage Model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AT" sz="2000" dirty="0">
                          <a:effectLst/>
                          <a:latin typeface="+mj-lt"/>
                        </a:rPr>
                        <a:t>1.6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AT" sz="2000" dirty="0">
                          <a:effectLst/>
                          <a:latin typeface="+mj-lt"/>
                        </a:rPr>
                        <a:t>18.80%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T" sz="2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de-AT" sz="2000" dirty="0">
                        <a:effectLst/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AT" sz="2000" dirty="0">
                        <a:effectLst/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213891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>
                          <a:effectLst/>
                          <a:latin typeface="+mj-lt"/>
                        </a:rPr>
                        <a:t>Two Stage Model with Cartoons 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T" sz="2000" b="1" dirty="0">
                          <a:effectLst/>
                          <a:latin typeface="+mj-lt"/>
                        </a:rPr>
                        <a:t>1.57 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T" sz="2000" dirty="0">
                          <a:effectLst/>
                          <a:latin typeface="+mj-lt"/>
                        </a:rPr>
                        <a:t>16.06%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T" sz="2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de-AT" sz="2000" dirty="0">
                        <a:effectLst/>
                        <a:latin typeface="+mj-lt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T" sz="2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de-AT" sz="2000" dirty="0">
                        <a:effectLst/>
                        <a:latin typeface="+mj-lt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80105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>
                          <a:effectLst/>
                          <a:latin typeface="+mj-lt"/>
                        </a:rPr>
                        <a:t>Two Stage Model with </a:t>
                      </a:r>
                      <a:r>
                        <a:rPr lang="en-US" sz="2000" dirty="0" err="1">
                          <a:effectLst/>
                          <a:latin typeface="+mj-lt"/>
                        </a:rPr>
                        <a:t>Autoencoded</a:t>
                      </a:r>
                      <a:r>
                        <a:rPr lang="en-US" sz="2000" dirty="0">
                          <a:effectLst/>
                          <a:latin typeface="+mj-lt"/>
                        </a:rPr>
                        <a:t> Cartoons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AT" sz="2000">
                          <a:effectLst/>
                          <a:latin typeface="+mj-lt"/>
                        </a:rPr>
                        <a:t>1.58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AT" sz="2000" dirty="0">
                          <a:effectLst/>
                          <a:latin typeface="+mj-lt"/>
                        </a:rPr>
                        <a:t>14.46%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T" sz="2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de-AT" sz="2000" dirty="0">
                        <a:effectLst/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T" sz="2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de-AT" sz="2000" dirty="0">
                        <a:effectLst/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358093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409613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Results</a:t>
            </a:r>
            <a:endParaRPr lang="de-AT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FC1626C-0324-48ED-AB86-E97C079F35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-19329" y="1111578"/>
            <a:ext cx="5992061" cy="5058481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Deep Learning of Humor</a:t>
            </a:r>
            <a:endParaRPr lang="de-AT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707275-EA33-4C2C-A96C-B80BEB93EE54}" type="slidenum">
              <a:rPr lang="de-AT" smtClean="0"/>
              <a:pPr/>
              <a:t>21</a:t>
            </a:fld>
            <a:endParaRPr lang="de-AT" dirty="0"/>
          </a:p>
        </p:txBody>
      </p:sp>
      <p:sp>
        <p:nvSpPr>
          <p:cNvPr id="9" name="TextBox 8"/>
          <p:cNvSpPr txBox="1"/>
          <p:nvPr/>
        </p:nvSpPr>
        <p:spPr>
          <a:xfrm>
            <a:off x="841003" y="522999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sp>
        <p:nvSpPr>
          <p:cNvPr id="6" name="Rectangle 5"/>
          <p:cNvSpPr/>
          <p:nvPr/>
        </p:nvSpPr>
        <p:spPr bwMode="auto">
          <a:xfrm>
            <a:off x="10490075" y="1341562"/>
            <a:ext cx="985020" cy="981522"/>
          </a:xfrm>
          <a:prstGeom prst="rect">
            <a:avLst/>
          </a:prstGeom>
          <a:solidFill>
            <a:srgbClr val="FFFFFF">
              <a:alpha val="40000"/>
            </a:srgbClr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A17739-9DDD-44F7-9DD4-951872B3F2B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2852"/>
          <a:stretch/>
        </p:blipFill>
        <p:spPr>
          <a:xfrm>
            <a:off x="5944335" y="1094964"/>
            <a:ext cx="2870057" cy="5039428"/>
          </a:xfrm>
          <a:prstGeom prst="rect">
            <a:avLst/>
          </a:prstGeom>
        </p:spPr>
      </p:pic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769C6C4D-8490-4D49-AE46-F56C1A9CA1D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335" t="6706"/>
          <a:stretch/>
        </p:blipFill>
        <p:spPr>
          <a:xfrm rot="5400000">
            <a:off x="8955134" y="2376547"/>
            <a:ext cx="2857958" cy="2948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2791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Reproducibility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marL="0" indent="0">
              <a:buNone/>
            </a:pPr>
            <a:r>
              <a:rPr lang="en-US" dirty="0"/>
              <a:t>Two new datasets: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AT" i="1" dirty="0">
                <a:solidFill>
                  <a:srgbClr val="080808"/>
                </a:solidFill>
              </a:rPr>
              <a:t>Future</a:t>
            </a:r>
            <a:r>
              <a:rPr lang="de-AT" dirty="0">
                <a:solidFill>
                  <a:srgbClr val="080808"/>
                </a:solidFill>
              </a:rPr>
              <a:t>: </a:t>
            </a:r>
            <a:r>
              <a:rPr lang="de-AT" dirty="0" err="1">
                <a:solidFill>
                  <a:srgbClr val="080808"/>
                </a:solidFill>
              </a:rPr>
              <a:t>From</a:t>
            </a:r>
            <a:r>
              <a:rPr lang="de-AT" dirty="0">
                <a:solidFill>
                  <a:srgbClr val="080808"/>
                </a:solidFill>
              </a:rPr>
              <a:t> </a:t>
            </a:r>
            <a:r>
              <a:rPr lang="de-AT" dirty="0" err="1">
                <a:solidFill>
                  <a:srgbClr val="080808"/>
                </a:solidFill>
              </a:rPr>
              <a:t>myself</a:t>
            </a:r>
            <a:r>
              <a:rPr lang="de-AT" dirty="0">
                <a:solidFill>
                  <a:srgbClr val="080808"/>
                </a:solidFill>
              </a:rPr>
              <a:t>, </a:t>
            </a:r>
            <a:r>
              <a:rPr lang="de-AT" dirty="0" err="1">
                <a:solidFill>
                  <a:srgbClr val="080808"/>
                </a:solidFill>
              </a:rPr>
              <a:t>annotated</a:t>
            </a:r>
            <a:r>
              <a:rPr lang="de-AT" dirty="0">
                <a:solidFill>
                  <a:srgbClr val="080808"/>
                </a:solidFill>
              </a:rPr>
              <a:t> 1 </a:t>
            </a:r>
            <a:r>
              <a:rPr lang="de-AT" dirty="0" err="1">
                <a:solidFill>
                  <a:srgbClr val="080808"/>
                </a:solidFill>
              </a:rPr>
              <a:t>year</a:t>
            </a:r>
            <a:r>
              <a:rPr lang="de-AT" dirty="0">
                <a:solidFill>
                  <a:srgbClr val="080808"/>
                </a:solidFill>
              </a:rPr>
              <a:t> </a:t>
            </a:r>
            <a:r>
              <a:rPr lang="de-AT" dirty="0" err="1">
                <a:solidFill>
                  <a:srgbClr val="080808"/>
                </a:solidFill>
              </a:rPr>
              <a:t>later</a:t>
            </a:r>
            <a:r>
              <a:rPr lang="de-AT" dirty="0">
                <a:solidFill>
                  <a:srgbClr val="080808"/>
                </a:solidFill>
              </a:rPr>
              <a:t> after initial </a:t>
            </a:r>
            <a:r>
              <a:rPr lang="de-AT" dirty="0" err="1">
                <a:solidFill>
                  <a:srgbClr val="080808"/>
                </a:solidFill>
              </a:rPr>
              <a:t>annotation</a:t>
            </a:r>
            <a:endParaRPr lang="de-AT" dirty="0">
              <a:solidFill>
                <a:srgbClr val="080808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AT" i="1" dirty="0">
                <a:solidFill>
                  <a:srgbClr val="080808"/>
                </a:solidFill>
              </a:rPr>
              <a:t>Other</a:t>
            </a:r>
            <a:r>
              <a:rPr lang="de-AT" dirty="0">
                <a:solidFill>
                  <a:srgbClr val="080808"/>
                </a:solidFill>
              </a:rPr>
              <a:t>: </a:t>
            </a:r>
            <a:r>
              <a:rPr lang="de-AT" dirty="0" err="1">
                <a:solidFill>
                  <a:srgbClr val="080808"/>
                </a:solidFill>
              </a:rPr>
              <a:t>From</a:t>
            </a:r>
            <a:r>
              <a:rPr lang="de-AT" dirty="0">
                <a:solidFill>
                  <a:srgbClr val="080808"/>
                </a:solidFill>
              </a:rPr>
              <a:t> Prof. </a:t>
            </a:r>
            <a:r>
              <a:rPr lang="de-AT" dirty="0" err="1">
                <a:solidFill>
                  <a:srgbClr val="080808"/>
                </a:solidFill>
              </a:rPr>
              <a:t>Eidenberger</a:t>
            </a:r>
            <a:endParaRPr lang="de-AT" dirty="0">
              <a:solidFill>
                <a:srgbClr val="080808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Deep Learning of Humor</a:t>
            </a:r>
            <a:endParaRPr lang="de-AT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707275-EA33-4C2C-A96C-B80BEB93EE54}" type="slidenum">
              <a:rPr lang="de-AT" smtClean="0"/>
              <a:pPr/>
              <a:t>22</a:t>
            </a:fld>
            <a:endParaRPr lang="de-AT" dirty="0"/>
          </a:p>
        </p:txBody>
      </p:sp>
      <p:sp>
        <p:nvSpPr>
          <p:cNvPr id="9" name="TextBox 8"/>
          <p:cNvSpPr txBox="1"/>
          <p:nvPr/>
        </p:nvSpPr>
        <p:spPr>
          <a:xfrm>
            <a:off x="841003" y="522999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sp>
        <p:nvSpPr>
          <p:cNvPr id="6" name="Rectangle 5"/>
          <p:cNvSpPr/>
          <p:nvPr/>
        </p:nvSpPr>
        <p:spPr bwMode="auto">
          <a:xfrm>
            <a:off x="10490075" y="1341562"/>
            <a:ext cx="985020" cy="981522"/>
          </a:xfrm>
          <a:prstGeom prst="rect">
            <a:avLst/>
          </a:prstGeom>
          <a:solidFill>
            <a:srgbClr val="FFFFFF">
              <a:alpha val="40000"/>
            </a:srgbClr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aphicFrame>
        <p:nvGraphicFramePr>
          <p:cNvPr id="10" name="Table 15">
            <a:extLst>
              <a:ext uri="{FF2B5EF4-FFF2-40B4-BE49-F238E27FC236}">
                <a16:creationId xmlns:a16="http://schemas.microsoft.com/office/drawing/2014/main" id="{C8501D8A-367D-4AE0-A02F-8DF1768B59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5339901"/>
              </p:ext>
            </p:extLst>
          </p:nvPr>
        </p:nvGraphicFramePr>
        <p:xfrm>
          <a:off x="835756" y="2925738"/>
          <a:ext cx="5976664" cy="3203560"/>
        </p:xfrm>
        <a:graphic>
          <a:graphicData uri="http://schemas.openxmlformats.org/drawingml/2006/table">
            <a:tbl>
              <a:tblPr firstRow="1" bandRow="1"/>
              <a:tblGrid>
                <a:gridCol w="2016224">
                  <a:extLst>
                    <a:ext uri="{9D8B030D-6E8A-4147-A177-3AD203B41FA5}">
                      <a16:colId xmlns:a16="http://schemas.microsoft.com/office/drawing/2014/main" val="1183645042"/>
                    </a:ext>
                  </a:extLst>
                </a:gridCol>
                <a:gridCol w="2016224">
                  <a:extLst>
                    <a:ext uri="{9D8B030D-6E8A-4147-A177-3AD203B41FA5}">
                      <a16:colId xmlns:a16="http://schemas.microsoft.com/office/drawing/2014/main" val="876697973"/>
                    </a:ext>
                  </a:extLst>
                </a:gridCol>
                <a:gridCol w="792088">
                  <a:extLst>
                    <a:ext uri="{9D8B030D-6E8A-4147-A177-3AD203B41FA5}">
                      <a16:colId xmlns:a16="http://schemas.microsoft.com/office/drawing/2014/main" val="1519258560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1278953469"/>
                    </a:ext>
                  </a:extLst>
                </a:gridCol>
              </a:tblGrid>
              <a:tr h="429880">
                <a:tc>
                  <a:txBody>
                    <a:bodyPr/>
                    <a:lstStyle/>
                    <a:p>
                      <a:r>
                        <a:rPr lang="de-AT" sz="2000" b="1" i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Annotation Set 1 </a:t>
                      </a:r>
                      <a:endParaRPr lang="de-AT" sz="2000">
                        <a:effectLst/>
                        <a:latin typeface="+mj-lt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AT" sz="2000" b="1" i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Annotation Set 2 </a:t>
                      </a:r>
                      <a:endParaRPr lang="de-AT" sz="2000">
                        <a:effectLst/>
                        <a:latin typeface="+mj-lt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AT" sz="2000" b="1" i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MAE </a:t>
                      </a:r>
                      <a:endParaRPr lang="de-AT" sz="2000">
                        <a:effectLst/>
                        <a:latin typeface="+mj-lt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AT" sz="2000" b="1" i="0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Accuracy</a:t>
                      </a:r>
                      <a:endParaRPr lang="de-AT" sz="2000" dirty="0">
                        <a:effectLst/>
                        <a:latin typeface="+mj-lt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03752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AT" sz="2000" b="0" i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Original </a:t>
                      </a:r>
                      <a:endParaRPr lang="de-AT" sz="2000" dirty="0">
                        <a:effectLst/>
                        <a:latin typeface="+mj-lt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AT" sz="2000" b="0" i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Future </a:t>
                      </a:r>
                      <a:endParaRPr lang="de-AT" sz="2000">
                        <a:effectLst/>
                        <a:latin typeface="+mj-lt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T" sz="2000" b="0" i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1.08 </a:t>
                      </a:r>
                      <a:endParaRPr lang="en-AT" sz="2000">
                        <a:effectLst/>
                        <a:latin typeface="+mj-lt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T" sz="2000" b="0" i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35.86%</a:t>
                      </a:r>
                      <a:endParaRPr lang="en-AT" sz="2000" dirty="0">
                        <a:effectLst/>
                        <a:latin typeface="+mj-lt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20094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AT" sz="2000" b="0" i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Original </a:t>
                      </a:r>
                      <a:endParaRPr lang="de-AT" sz="2000">
                        <a:effectLst/>
                        <a:latin typeface="+mj-lt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AT" sz="2000" b="0" i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Other </a:t>
                      </a:r>
                      <a:endParaRPr lang="de-AT" sz="2000">
                        <a:effectLst/>
                        <a:latin typeface="+mj-lt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T" sz="2000" b="0" i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1.67 </a:t>
                      </a:r>
                      <a:endParaRPr lang="en-AT" sz="2000">
                        <a:effectLst/>
                        <a:latin typeface="+mj-lt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T" sz="2000" b="0" i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18.70%</a:t>
                      </a:r>
                      <a:endParaRPr lang="en-AT" sz="2000" dirty="0">
                        <a:effectLst/>
                        <a:latin typeface="+mj-lt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58374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AT" sz="2000" b="0" i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Future </a:t>
                      </a:r>
                      <a:endParaRPr lang="de-AT" sz="2000">
                        <a:effectLst/>
                        <a:latin typeface="+mj-lt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AT" sz="2000" b="0" i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Other </a:t>
                      </a:r>
                      <a:endParaRPr lang="de-AT" sz="2000">
                        <a:effectLst/>
                        <a:latin typeface="+mj-lt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AT" sz="2000" b="0" i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1.53 </a:t>
                      </a:r>
                      <a:endParaRPr lang="en-AT" sz="2000">
                        <a:effectLst/>
                        <a:latin typeface="+mj-lt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AT" sz="2000" b="0" i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21.21%</a:t>
                      </a:r>
                      <a:endParaRPr lang="en-AT" sz="2000" dirty="0">
                        <a:effectLst/>
                        <a:latin typeface="+mj-lt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0864297"/>
                  </a:ext>
                </a:extLst>
              </a:tr>
              <a:tr h="141008">
                <a:tc>
                  <a:txBody>
                    <a:bodyPr/>
                    <a:lstStyle/>
                    <a:p>
                      <a:r>
                        <a:rPr lang="de-AT" sz="2000" b="0" i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Future </a:t>
                      </a:r>
                      <a:endParaRPr lang="de-AT" sz="2000">
                        <a:effectLst/>
                        <a:latin typeface="+mj-lt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AT" sz="2000" b="0" i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Most Frequent </a:t>
                      </a:r>
                      <a:endParaRPr lang="de-AT" sz="2000">
                        <a:effectLst/>
                        <a:latin typeface="+mj-lt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AT" sz="2000" b="0" i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1.79 </a:t>
                      </a:r>
                      <a:endParaRPr lang="en-AT" sz="2000">
                        <a:effectLst/>
                        <a:latin typeface="+mj-lt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AT" sz="2000" b="0" i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31.81%</a:t>
                      </a:r>
                      <a:endParaRPr lang="en-AT" sz="2000" dirty="0">
                        <a:effectLst/>
                        <a:latin typeface="+mj-lt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02758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AT" sz="2000" b="0" i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Future </a:t>
                      </a:r>
                      <a:endParaRPr lang="de-AT" sz="2000">
                        <a:effectLst/>
                        <a:latin typeface="+mj-lt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AT" sz="2000" b="0" i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Mean </a:t>
                      </a:r>
                      <a:endParaRPr lang="de-AT" sz="2000">
                        <a:effectLst/>
                        <a:latin typeface="+mj-lt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AT" sz="2000" b="0" i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1.47 </a:t>
                      </a:r>
                      <a:endParaRPr lang="en-AT" sz="2000">
                        <a:effectLst/>
                        <a:latin typeface="+mj-lt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AT" sz="2000" b="0" i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12.12%</a:t>
                      </a:r>
                      <a:endParaRPr lang="en-AT" sz="2000" dirty="0">
                        <a:effectLst/>
                        <a:latin typeface="+mj-lt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18279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AT" sz="2000" b="0" i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Other </a:t>
                      </a:r>
                      <a:endParaRPr lang="de-AT" sz="2000">
                        <a:effectLst/>
                        <a:latin typeface="+mj-lt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AT" sz="2000" b="0" i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Most Frequent </a:t>
                      </a:r>
                      <a:endParaRPr lang="de-AT" sz="2000" dirty="0">
                        <a:effectLst/>
                        <a:latin typeface="+mj-lt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AT" sz="2000" b="0" i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0.61 </a:t>
                      </a:r>
                      <a:endParaRPr lang="en-AT" sz="2000">
                        <a:effectLst/>
                        <a:latin typeface="+mj-lt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AT" sz="2000" b="0" i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57.57%</a:t>
                      </a:r>
                      <a:endParaRPr lang="en-AT" sz="2000" dirty="0">
                        <a:effectLst/>
                        <a:latin typeface="+mj-lt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15917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AT" sz="2000" b="0" i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Other </a:t>
                      </a:r>
                      <a:endParaRPr lang="de-AT" sz="2000" dirty="0">
                        <a:effectLst/>
                        <a:latin typeface="+mj-lt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AT" sz="2000" b="0" i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Mean </a:t>
                      </a:r>
                      <a:endParaRPr lang="de-AT" sz="2000" dirty="0">
                        <a:effectLst/>
                        <a:latin typeface="+mj-lt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AT" sz="2000" b="0" i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0.76 </a:t>
                      </a:r>
                      <a:endParaRPr lang="en-AT" sz="2000">
                        <a:effectLst/>
                        <a:latin typeface="+mj-lt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AT" sz="2000" b="0" i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57.57%</a:t>
                      </a:r>
                      <a:endParaRPr lang="en-AT" sz="2000" dirty="0">
                        <a:effectLst/>
                        <a:latin typeface="+mj-lt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3187133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1F1E51CB-9719-49EB-98DC-2CE61CDD6462}"/>
              </a:ext>
            </a:extLst>
          </p:cNvPr>
          <p:cNvSpPr txBox="1"/>
          <p:nvPr/>
        </p:nvSpPr>
        <p:spPr>
          <a:xfrm>
            <a:off x="7021006" y="3460274"/>
            <a:ext cx="44346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alibri" panose="020F0502020204030204" pitchFamily="34" charset="0"/>
              </a:rPr>
              <a:t>=&gt; Reproducible &amp; subjective</a:t>
            </a:r>
            <a:endParaRPr lang="en-AT" sz="2800" dirty="0" err="1">
              <a:latin typeface="Calibri" panose="020F0502020204030204" pitchFamily="34" charset="0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52027653-F8F8-48F5-A410-B71E811535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3769065"/>
              </p:ext>
            </p:extLst>
          </p:nvPr>
        </p:nvGraphicFramePr>
        <p:xfrm>
          <a:off x="7084607" y="4330978"/>
          <a:ext cx="4647455" cy="1527160"/>
        </p:xfrm>
        <a:graphic>
          <a:graphicData uri="http://schemas.openxmlformats.org/drawingml/2006/table">
            <a:tbl>
              <a:tblPr firstRow="1" bandRow="1"/>
              <a:tblGrid>
                <a:gridCol w="1983159">
                  <a:extLst>
                    <a:ext uri="{9D8B030D-6E8A-4147-A177-3AD203B41FA5}">
                      <a16:colId xmlns:a16="http://schemas.microsoft.com/office/drawing/2014/main" val="1104593045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3214555648"/>
                    </a:ext>
                  </a:extLst>
                </a:gridCol>
                <a:gridCol w="1512168">
                  <a:extLst>
                    <a:ext uri="{9D8B030D-6E8A-4147-A177-3AD203B41FA5}">
                      <a16:colId xmlns:a16="http://schemas.microsoft.com/office/drawing/2014/main" val="2532061114"/>
                    </a:ext>
                  </a:extLst>
                </a:gridCol>
              </a:tblGrid>
              <a:tr h="429880">
                <a:tc>
                  <a:txBody>
                    <a:bodyPr/>
                    <a:lstStyle/>
                    <a:p>
                      <a:r>
                        <a:rPr lang="de-AT" sz="2000" dirty="0">
                          <a:effectLst/>
                          <a:latin typeface="+mj-lt"/>
                        </a:rPr>
                        <a:t>Experiment 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AT" sz="2000" dirty="0">
                          <a:effectLst/>
                          <a:latin typeface="+mj-lt"/>
                        </a:rPr>
                        <a:t>MAE 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AT" sz="2000" dirty="0" err="1">
                          <a:effectLst/>
                          <a:latin typeface="+mj-lt"/>
                        </a:rPr>
                        <a:t>Accuracy</a:t>
                      </a:r>
                      <a:r>
                        <a:rPr lang="de-AT" sz="2000" dirty="0">
                          <a:effectLst/>
                          <a:latin typeface="+mj-lt"/>
                        </a:rPr>
                        <a:t> 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40373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AT" sz="2000" dirty="0">
                          <a:effectLst/>
                          <a:latin typeface="+mj-lt"/>
                        </a:rPr>
                        <a:t>Baseline Most Frequent </a:t>
                      </a:r>
                    </a:p>
                  </a:txBody>
                  <a:tcPr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T" sz="2000" dirty="0">
                          <a:effectLst/>
                          <a:latin typeface="+mj-lt"/>
                        </a:rPr>
                        <a:t>2.26 </a:t>
                      </a:r>
                    </a:p>
                  </a:txBody>
                  <a:tcPr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T" sz="2000" dirty="0">
                          <a:effectLst/>
                          <a:latin typeface="+mj-lt"/>
                        </a:rPr>
                        <a:t>24.50%</a:t>
                      </a:r>
                    </a:p>
                  </a:txBody>
                  <a:tcPr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91539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AT" sz="2000" dirty="0">
                          <a:effectLst/>
                          <a:latin typeface="+mj-lt"/>
                        </a:rPr>
                        <a:t>Baseline Average </a:t>
                      </a:r>
                    </a:p>
                  </a:txBody>
                  <a:tcPr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T" sz="2000" dirty="0">
                          <a:effectLst/>
                          <a:latin typeface="+mj-lt"/>
                        </a:rPr>
                        <a:t>1.57 </a:t>
                      </a:r>
                    </a:p>
                  </a:txBody>
                  <a:tcPr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T" sz="2000" dirty="0">
                          <a:effectLst/>
                          <a:latin typeface="+mj-lt"/>
                        </a:rPr>
                        <a:t>11.65%</a:t>
                      </a:r>
                    </a:p>
                  </a:txBody>
                  <a:tcPr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57219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552786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Conclusion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>
              <a:buNone/>
            </a:pPr>
            <a:r>
              <a:rPr lang="en-US" dirty="0"/>
              <a:t>"A </a:t>
            </a:r>
            <a:r>
              <a:rPr lang="en-US" i="1" dirty="0"/>
              <a:t>semantic gap </a:t>
            </a:r>
            <a:r>
              <a:rPr lang="en-US" dirty="0"/>
              <a:t>is the difference in meaning between constructs formed within different representation systems.” [2]</a:t>
            </a:r>
          </a:p>
          <a:p>
            <a:pPr marL="0" indent="0">
              <a:buNone/>
            </a:pPr>
            <a:endParaRPr lang="en-US" b="1" dirty="0">
              <a:solidFill>
                <a:schemeClr val="accent6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080808"/>
                </a:solidFill>
              </a:rPr>
              <a:t>Feature representation does not close the semantic gap for subjective humor </a:t>
            </a:r>
            <a:br>
              <a:rPr lang="en-US" dirty="0">
                <a:solidFill>
                  <a:srgbClr val="080808"/>
                </a:solidFill>
              </a:rPr>
            </a:br>
            <a:endParaRPr lang="en-US" dirty="0">
              <a:solidFill>
                <a:srgbClr val="080808"/>
              </a:solidFill>
            </a:endParaRPr>
          </a:p>
          <a:p>
            <a:pPr>
              <a:buFont typeface="Symbol" panose="05050102010706020507" pitchFamily="18" charset="2"/>
              <a:buChar char="Þ"/>
            </a:pPr>
            <a:r>
              <a:rPr lang="en-US" dirty="0">
                <a:solidFill>
                  <a:srgbClr val="080808"/>
                </a:solidFill>
              </a:rPr>
              <a:t>Models do not </a:t>
            </a:r>
            <a:r>
              <a:rPr lang="en-US" i="1" dirty="0">
                <a:solidFill>
                  <a:srgbClr val="080808"/>
                </a:solidFill>
              </a:rPr>
              <a:t>understand</a:t>
            </a:r>
            <a:r>
              <a:rPr lang="en-US" dirty="0">
                <a:solidFill>
                  <a:srgbClr val="080808"/>
                </a:solidFill>
              </a:rPr>
              <a:t>, they </a:t>
            </a:r>
            <a:r>
              <a:rPr lang="en-US" i="1" dirty="0">
                <a:solidFill>
                  <a:srgbClr val="080808"/>
                </a:solidFill>
              </a:rPr>
              <a:t>imitate</a:t>
            </a:r>
            <a:r>
              <a:rPr lang="en-US" dirty="0">
                <a:solidFill>
                  <a:srgbClr val="080808"/>
                </a:solidFill>
              </a:rPr>
              <a:t> humor (Clever Hans)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Deep Learning of Humor</a:t>
            </a:r>
            <a:endParaRPr lang="de-AT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707275-EA33-4C2C-A96C-B80BEB93EE54}" type="slidenum">
              <a:rPr lang="de-AT" smtClean="0"/>
              <a:pPr/>
              <a:t>23</a:t>
            </a:fld>
            <a:endParaRPr lang="de-AT" dirty="0"/>
          </a:p>
        </p:txBody>
      </p:sp>
      <p:sp>
        <p:nvSpPr>
          <p:cNvPr id="9" name="TextBox 8"/>
          <p:cNvSpPr txBox="1"/>
          <p:nvPr/>
        </p:nvSpPr>
        <p:spPr>
          <a:xfrm>
            <a:off x="841003" y="522999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sp>
        <p:nvSpPr>
          <p:cNvPr id="6" name="Rectangle 5"/>
          <p:cNvSpPr/>
          <p:nvPr/>
        </p:nvSpPr>
        <p:spPr bwMode="auto">
          <a:xfrm>
            <a:off x="10490075" y="1341562"/>
            <a:ext cx="985020" cy="981522"/>
          </a:xfrm>
          <a:prstGeom prst="rect">
            <a:avLst/>
          </a:prstGeom>
          <a:solidFill>
            <a:srgbClr val="FFFFFF">
              <a:alpha val="40000"/>
            </a:srgbClr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04530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Discussion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>
              <a:buNone/>
            </a:pPr>
            <a:r>
              <a:rPr lang="en-US" dirty="0"/>
              <a:t>Dataset most likely too small.</a:t>
            </a:r>
          </a:p>
          <a:p>
            <a:pPr>
              <a:buFont typeface="Symbol" panose="05050102010706020507" pitchFamily="18" charset="2"/>
              <a:buChar char="Þ"/>
            </a:pPr>
            <a:r>
              <a:rPr lang="en-US" dirty="0">
                <a:solidFill>
                  <a:srgbClr val="080808"/>
                </a:solidFill>
              </a:rPr>
              <a:t>Curse of dimensionality [4]</a:t>
            </a:r>
          </a:p>
          <a:p>
            <a:pPr>
              <a:buFont typeface="Symbol" panose="05050102010706020507" pitchFamily="18" charset="2"/>
              <a:buChar char="Þ"/>
            </a:pPr>
            <a:endParaRPr lang="en-US" dirty="0">
              <a:solidFill>
                <a:srgbClr val="080808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080808"/>
                </a:solidFill>
              </a:rPr>
              <a:t>Chosen dimensionality reduction measures insufficient</a:t>
            </a:r>
          </a:p>
          <a:p>
            <a:pPr marL="0" indent="0">
              <a:buNone/>
            </a:pPr>
            <a:endParaRPr lang="en-US" dirty="0">
              <a:solidFill>
                <a:srgbClr val="080808"/>
              </a:solidFill>
            </a:endParaRPr>
          </a:p>
          <a:p>
            <a:pPr>
              <a:buFont typeface="Symbol" panose="05050102010706020507" pitchFamily="18" charset="2"/>
              <a:buChar char="Þ"/>
            </a:pPr>
            <a:r>
              <a:rPr lang="en-US" dirty="0">
                <a:solidFill>
                  <a:srgbClr val="080808"/>
                </a:solidFill>
              </a:rPr>
              <a:t>Different approach required, as increasing dataset size infeasible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Deep Learning of Humor</a:t>
            </a:r>
            <a:endParaRPr lang="de-AT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707275-EA33-4C2C-A96C-B80BEB93EE54}" type="slidenum">
              <a:rPr lang="de-AT" smtClean="0"/>
              <a:pPr/>
              <a:t>24</a:t>
            </a:fld>
            <a:endParaRPr lang="de-AT" dirty="0"/>
          </a:p>
        </p:txBody>
      </p:sp>
      <p:sp>
        <p:nvSpPr>
          <p:cNvPr id="9" name="TextBox 8"/>
          <p:cNvSpPr txBox="1"/>
          <p:nvPr/>
        </p:nvSpPr>
        <p:spPr>
          <a:xfrm>
            <a:off x="841003" y="522999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sp>
        <p:nvSpPr>
          <p:cNvPr id="6" name="Rectangle 5"/>
          <p:cNvSpPr/>
          <p:nvPr/>
        </p:nvSpPr>
        <p:spPr bwMode="auto">
          <a:xfrm>
            <a:off x="10490075" y="1341562"/>
            <a:ext cx="985020" cy="981522"/>
          </a:xfrm>
          <a:prstGeom prst="rect">
            <a:avLst/>
          </a:prstGeom>
          <a:solidFill>
            <a:srgbClr val="FFFFFF">
              <a:alpha val="40000"/>
            </a:srgbClr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6146" name="Picture 2" descr="9: Illustration of the Curse of dimensionality, showing how the ...">
            <a:extLst>
              <a:ext uri="{FF2B5EF4-FFF2-40B4-BE49-F238E27FC236}">
                <a16:creationId xmlns:a16="http://schemas.microsoft.com/office/drawing/2014/main" id="{E755F706-9E52-4BE6-A9EE-E802758FC3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2027" y="1159248"/>
            <a:ext cx="5212144" cy="2270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4EFDFE1-C9B0-4859-B331-DF6532931236}"/>
              </a:ext>
            </a:extLst>
          </p:cNvPr>
          <p:cNvSpPr txBox="1"/>
          <p:nvPr/>
        </p:nvSpPr>
        <p:spPr>
          <a:xfrm>
            <a:off x="11120322" y="2906574"/>
            <a:ext cx="5886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alibri" panose="020F0502020204030204" pitchFamily="34" charset="0"/>
              </a:rPr>
              <a:t>[8]</a:t>
            </a:r>
            <a:endParaRPr lang="en-AT" sz="2800" dirty="0" err="1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19696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Sources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AT" sz="2400" dirty="0" err="1"/>
              <a:t>Several</a:t>
            </a:r>
            <a:r>
              <a:rPr lang="de-AT" sz="2400" dirty="0"/>
              <a:t> </a:t>
            </a:r>
            <a:r>
              <a:rPr lang="de-AT" sz="2400" dirty="0" err="1"/>
              <a:t>cartoons</a:t>
            </a:r>
            <a:r>
              <a:rPr lang="de-AT" sz="2400" dirty="0"/>
              <a:t> </a:t>
            </a:r>
            <a:r>
              <a:rPr lang="de-AT" sz="2400" dirty="0" err="1"/>
              <a:t>by</a:t>
            </a:r>
            <a:r>
              <a:rPr lang="de-AT" sz="2400" dirty="0"/>
              <a:t> Gary Larson</a:t>
            </a:r>
          </a:p>
          <a:p>
            <a:pPr marL="0" indent="0">
              <a:buNone/>
            </a:pPr>
            <a:r>
              <a:rPr lang="de-AT" sz="2400" dirty="0"/>
              <a:t>[1] G. Ritchie. </a:t>
            </a:r>
            <a:r>
              <a:rPr lang="de-AT" sz="2400" dirty="0" err="1"/>
              <a:t>Current</a:t>
            </a:r>
            <a:r>
              <a:rPr lang="de-AT" sz="2400" dirty="0"/>
              <a:t> </a:t>
            </a:r>
            <a:r>
              <a:rPr lang="de-AT" sz="2400" dirty="0" err="1"/>
              <a:t>directions</a:t>
            </a:r>
            <a:r>
              <a:rPr lang="de-AT" sz="2400" dirty="0"/>
              <a:t> in </a:t>
            </a:r>
            <a:r>
              <a:rPr lang="de-AT" sz="2400" dirty="0" err="1"/>
              <a:t>computational</a:t>
            </a:r>
            <a:r>
              <a:rPr lang="de-AT" sz="2400" dirty="0"/>
              <a:t> </a:t>
            </a:r>
            <a:r>
              <a:rPr lang="de-AT" sz="2400" dirty="0" err="1"/>
              <a:t>humour</a:t>
            </a:r>
            <a:r>
              <a:rPr lang="de-AT" sz="2400" dirty="0"/>
              <a:t> 2001</a:t>
            </a:r>
          </a:p>
          <a:p>
            <a:pPr marL="0" indent="0">
              <a:buNone/>
            </a:pPr>
            <a:r>
              <a:rPr lang="en-US" sz="2400" dirty="0"/>
              <a:t>[2] A. M. Hein. Identification and bridging of semantic gaps in the context of multidomain engineering 2010</a:t>
            </a:r>
          </a:p>
          <a:p>
            <a:pPr marL="0" indent="0">
              <a:buNone/>
            </a:pPr>
            <a:r>
              <a:rPr lang="en-US" sz="2400" dirty="0"/>
              <a:t>[3] P.-Y. Chen and V.-W. Soo. Humor recognition using deep learning 2018</a:t>
            </a:r>
          </a:p>
          <a:p>
            <a:pPr marL="0" indent="0">
              <a:buNone/>
            </a:pPr>
            <a:r>
              <a:rPr lang="en-US" sz="2400" dirty="0"/>
              <a:t>[4] I. Goodfellow, Y. </a:t>
            </a:r>
            <a:r>
              <a:rPr lang="en-US" sz="2400" dirty="0" err="1"/>
              <a:t>Bengio</a:t>
            </a:r>
            <a:r>
              <a:rPr lang="en-US" sz="2400" dirty="0"/>
              <a:t>, and A. Courville. </a:t>
            </a:r>
            <a:r>
              <a:rPr lang="en-US" sz="2400" i="1" dirty="0"/>
              <a:t>Deep Learning </a:t>
            </a:r>
            <a:r>
              <a:rPr lang="en-US" sz="2400" dirty="0"/>
              <a:t>2016</a:t>
            </a:r>
          </a:p>
          <a:p>
            <a:pPr marL="0" indent="0">
              <a:buNone/>
            </a:pPr>
            <a:r>
              <a:rPr lang="en-US" sz="2400" dirty="0"/>
              <a:t>[5] S. </a:t>
            </a:r>
            <a:r>
              <a:rPr lang="en-US" sz="2400" dirty="0" err="1"/>
              <a:t>Hochreiter</a:t>
            </a:r>
            <a:r>
              <a:rPr lang="en-US" sz="2400" dirty="0"/>
              <a:t> and J. </a:t>
            </a:r>
            <a:r>
              <a:rPr lang="en-US" sz="2400" dirty="0" err="1"/>
              <a:t>Schmidhuber</a:t>
            </a:r>
            <a:r>
              <a:rPr lang="en-US" sz="2400" dirty="0"/>
              <a:t>. Long short-term memory 1997</a:t>
            </a:r>
          </a:p>
          <a:p>
            <a:pPr marL="0" indent="0">
              <a:buNone/>
            </a:pPr>
            <a:r>
              <a:rPr lang="en-US" sz="2400" dirty="0"/>
              <a:t>[6] </a:t>
            </a:r>
            <a:r>
              <a:rPr lang="de-AT" sz="2400" dirty="0"/>
              <a:t>M. E. Peters, M. Neumann, M. </a:t>
            </a:r>
            <a:r>
              <a:rPr lang="de-AT" sz="2400" dirty="0" err="1"/>
              <a:t>Iyyer</a:t>
            </a:r>
            <a:r>
              <a:rPr lang="de-AT" sz="2400" dirty="0"/>
              <a:t>, M. Gardner, C. Clark, K. Lee, and L. </a:t>
            </a:r>
            <a:r>
              <a:rPr lang="de-AT" sz="2400" dirty="0" err="1"/>
              <a:t>Zettlemoyer</a:t>
            </a:r>
            <a:r>
              <a:rPr lang="de-AT" sz="2400" dirty="0"/>
              <a:t>. Deep </a:t>
            </a:r>
            <a:r>
              <a:rPr lang="de-AT" sz="2400" dirty="0" err="1"/>
              <a:t>contextualized</a:t>
            </a:r>
            <a:r>
              <a:rPr lang="de-AT" sz="2400" dirty="0"/>
              <a:t> </a:t>
            </a:r>
            <a:r>
              <a:rPr lang="de-AT" sz="2400" dirty="0" err="1"/>
              <a:t>word</a:t>
            </a:r>
            <a:r>
              <a:rPr lang="de-AT" sz="2400" dirty="0"/>
              <a:t> </a:t>
            </a:r>
            <a:r>
              <a:rPr lang="de-AT" sz="2400" dirty="0" err="1"/>
              <a:t>representations</a:t>
            </a:r>
            <a:r>
              <a:rPr lang="de-AT" sz="2400" dirty="0"/>
              <a:t> 2018</a:t>
            </a:r>
          </a:p>
          <a:p>
            <a:pPr marL="0" indent="0">
              <a:buNone/>
            </a:pPr>
            <a:r>
              <a:rPr lang="en-US" sz="2400" dirty="0"/>
              <a:t>[7] J. Pennington, R. </a:t>
            </a:r>
            <a:r>
              <a:rPr lang="en-US" sz="2400" dirty="0" err="1"/>
              <a:t>Socher</a:t>
            </a:r>
            <a:r>
              <a:rPr lang="en-US" sz="2400" dirty="0"/>
              <a:t>, and C. D. Manning. Glove: Global vectors for word</a:t>
            </a:r>
            <a:br>
              <a:rPr lang="en-US" sz="2400" dirty="0"/>
            </a:br>
            <a:r>
              <a:rPr lang="en-US" sz="2400" dirty="0"/>
              <a:t>representation 2014 </a:t>
            </a:r>
          </a:p>
          <a:p>
            <a:pPr marL="0" indent="0">
              <a:buNone/>
            </a:pPr>
            <a:r>
              <a:rPr lang="en-US" sz="2400" dirty="0"/>
              <a:t>[8] </a:t>
            </a:r>
            <a:r>
              <a:rPr lang="de-AT" sz="2400" dirty="0">
                <a:hlinkClick r:id="rId3"/>
              </a:rPr>
              <a:t>https://www.researchgate.net/figure/Illustration-of-the-Curse-of-dimensionality-showing-how-the-number-of-regions-of-a_fig9_278786166</a:t>
            </a:r>
            <a:br>
              <a:rPr lang="en-US" sz="2400" dirty="0"/>
            </a:br>
            <a:r>
              <a:rPr lang="de-AT" sz="2400" dirty="0"/>
              <a:t> </a:t>
            </a:r>
            <a:br>
              <a:rPr lang="de-AT" sz="2400" dirty="0"/>
            </a:br>
            <a:br>
              <a:rPr lang="en-US" sz="2400" dirty="0"/>
            </a:br>
            <a:br>
              <a:rPr lang="en-US" sz="2400" dirty="0"/>
            </a:br>
            <a:br>
              <a:rPr lang="en-US" sz="2400" dirty="0"/>
            </a:br>
            <a:br>
              <a:rPr lang="de-AT" sz="2400" dirty="0"/>
            </a:br>
            <a:endParaRPr lang="de-AT" sz="2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Deep Learning of Humor</a:t>
            </a:r>
            <a:endParaRPr lang="de-AT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707275-EA33-4C2C-A96C-B80BEB93EE54}" type="slidenum">
              <a:rPr lang="de-AT" smtClean="0"/>
              <a:pPr/>
              <a:t>25</a:t>
            </a:fld>
            <a:endParaRPr lang="de-AT" dirty="0"/>
          </a:p>
        </p:txBody>
      </p:sp>
      <p:sp>
        <p:nvSpPr>
          <p:cNvPr id="9" name="TextBox 8"/>
          <p:cNvSpPr txBox="1"/>
          <p:nvPr/>
        </p:nvSpPr>
        <p:spPr>
          <a:xfrm>
            <a:off x="841003" y="522999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972661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Thank You for your Attention!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>
              <a:buNone/>
            </a:pPr>
            <a:r>
              <a:rPr lang="en-GB" sz="4800" dirty="0"/>
              <a:t>Please feel free to ask any further questions!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Deep Learning of Humor</a:t>
            </a:r>
            <a:endParaRPr lang="de-AT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26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6420348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Implementation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/>
              <a:t>Python</a:t>
            </a:r>
          </a:p>
          <a:p>
            <a:r>
              <a:rPr lang="de-AT" dirty="0" err="1"/>
              <a:t>PyTorch</a:t>
            </a:r>
            <a:endParaRPr lang="de-AT" dirty="0"/>
          </a:p>
          <a:p>
            <a:r>
              <a:rPr lang="de-AT" dirty="0" err="1"/>
              <a:t>pandas</a:t>
            </a:r>
            <a:endParaRPr lang="de-AT" dirty="0"/>
          </a:p>
          <a:p>
            <a:r>
              <a:rPr lang="de-AT" dirty="0" err="1"/>
              <a:t>NumPy</a:t>
            </a:r>
            <a:endParaRPr lang="de-AT" dirty="0"/>
          </a:p>
          <a:p>
            <a:r>
              <a:rPr lang="de-AT" dirty="0" err="1"/>
              <a:t>scikit-learn</a:t>
            </a:r>
            <a:endParaRPr lang="de-AT" dirty="0"/>
          </a:p>
          <a:p>
            <a:r>
              <a:rPr lang="de-AT" dirty="0" err="1"/>
              <a:t>hyperopt-sklearn</a:t>
            </a:r>
            <a:endParaRPr lang="de-AT" dirty="0"/>
          </a:p>
          <a:p>
            <a:r>
              <a:rPr lang="de-AT" dirty="0" err="1"/>
              <a:t>AllenNLP</a:t>
            </a:r>
            <a:r>
              <a:rPr lang="de-AT" dirty="0"/>
              <a:t> </a:t>
            </a:r>
          </a:p>
          <a:p>
            <a:r>
              <a:rPr lang="de-AT" dirty="0" err="1"/>
              <a:t>django</a:t>
            </a:r>
            <a:endParaRPr lang="de-AT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Deep Learning of Humor</a:t>
            </a:r>
            <a:endParaRPr lang="de-AT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707275-EA33-4C2C-A96C-B80BEB93EE54}" type="slidenum">
              <a:rPr lang="de-AT" smtClean="0"/>
              <a:pPr/>
              <a:t>27</a:t>
            </a:fld>
            <a:endParaRPr lang="de-AT" dirty="0"/>
          </a:p>
        </p:txBody>
      </p:sp>
      <p:sp>
        <p:nvSpPr>
          <p:cNvPr id="9" name="TextBox 8"/>
          <p:cNvSpPr txBox="1"/>
          <p:nvPr/>
        </p:nvSpPr>
        <p:spPr>
          <a:xfrm>
            <a:off x="841003" y="522999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sp>
        <p:nvSpPr>
          <p:cNvPr id="6" name="Rectangle 5"/>
          <p:cNvSpPr/>
          <p:nvPr/>
        </p:nvSpPr>
        <p:spPr bwMode="auto">
          <a:xfrm>
            <a:off x="10490075" y="1341562"/>
            <a:ext cx="985020" cy="981522"/>
          </a:xfrm>
          <a:prstGeom prst="rect">
            <a:avLst/>
          </a:prstGeom>
          <a:solidFill>
            <a:srgbClr val="FFFFFF">
              <a:alpha val="40000"/>
            </a:srgbClr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8" name="Picture 7" descr="A blurry photo of a sign&#10;&#10;Description automatically generated">
            <a:extLst>
              <a:ext uri="{FF2B5EF4-FFF2-40B4-BE49-F238E27FC236}">
                <a16:creationId xmlns:a16="http://schemas.microsoft.com/office/drawing/2014/main" id="{620F3AF2-CDF0-4B03-A690-C01C31732A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1483" y="4560880"/>
            <a:ext cx="3672408" cy="646497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EE37F2E2-9291-4538-A880-9EF73B6434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12503" y="5467150"/>
            <a:ext cx="1512168" cy="648072"/>
          </a:xfrm>
          <a:prstGeom prst="rect">
            <a:avLst/>
          </a:prstGeom>
        </p:spPr>
      </p:pic>
      <p:pic>
        <p:nvPicPr>
          <p:cNvPr id="13" name="Picture 12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53BDD7F1-7D5A-42F8-BDBC-E37E1DDC06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59170" y="2672845"/>
            <a:ext cx="2040260" cy="807603"/>
          </a:xfrm>
          <a:prstGeom prst="rect">
            <a:avLst/>
          </a:prstGeom>
        </p:spPr>
      </p:pic>
      <p:pic>
        <p:nvPicPr>
          <p:cNvPr id="15" name="Picture 14" descr="A close up of a screen&#10;&#10;Description automatically generated">
            <a:extLst>
              <a:ext uri="{FF2B5EF4-FFF2-40B4-BE49-F238E27FC236}">
                <a16:creationId xmlns:a16="http://schemas.microsoft.com/office/drawing/2014/main" id="{E74B4675-CA0C-4537-BC21-A8262946DB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56086" y="1594579"/>
            <a:ext cx="2790299" cy="1127746"/>
          </a:xfrm>
          <a:prstGeom prst="rect">
            <a:avLst/>
          </a:prstGeom>
        </p:spPr>
      </p:pic>
      <p:pic>
        <p:nvPicPr>
          <p:cNvPr id="17" name="Picture 16" descr="A close up of a sign&#10;&#10;Description automatically generated">
            <a:extLst>
              <a:ext uri="{FF2B5EF4-FFF2-40B4-BE49-F238E27FC236}">
                <a16:creationId xmlns:a16="http://schemas.microsoft.com/office/drawing/2014/main" id="{2463A0BB-C24E-475E-A6F3-70EB47F28FA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17442" y="997561"/>
            <a:ext cx="3232491" cy="646498"/>
          </a:xfrm>
          <a:prstGeom prst="rect">
            <a:avLst/>
          </a:prstGeom>
        </p:spPr>
      </p:pic>
      <p:pic>
        <p:nvPicPr>
          <p:cNvPr id="19" name="Picture 18" descr="A close up of a logo&#10;&#10;Description automatically generated">
            <a:extLst>
              <a:ext uri="{FF2B5EF4-FFF2-40B4-BE49-F238E27FC236}">
                <a16:creationId xmlns:a16="http://schemas.microsoft.com/office/drawing/2014/main" id="{699B5925-615C-4BD0-81B3-206FD5F0B55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16057" y="3579258"/>
            <a:ext cx="1505060" cy="810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8004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F9CDF556-48F9-47FA-ABAB-75E792AB50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1336" y="1043976"/>
            <a:ext cx="4436251" cy="477163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531185E-3077-4244-8082-AFD9C5F95B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7570" y="1051597"/>
            <a:ext cx="4344782" cy="4764016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42B65E41-FFC4-4A67-93E2-0C1740B256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004" y="42082"/>
            <a:ext cx="10513168" cy="757414"/>
          </a:xfrm>
        </p:spPr>
        <p:txBody>
          <a:bodyPr/>
          <a:lstStyle/>
          <a:p>
            <a:r>
              <a:rPr lang="de-AT" dirty="0"/>
              <a:t>Data Analysis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34D4AB5-1AD5-406A-BA2E-868411D30B9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Deep Learning of Humor</a:t>
            </a:r>
            <a:endParaRPr lang="de-AT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50DDD91-D1E3-49D0-A0DD-9FB7DC8CF40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28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3398966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5A53092-D9F8-4361-BAC0-579E12E85B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5295" y="981522"/>
            <a:ext cx="5204583" cy="564209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95B91E9-8ED5-4A45-9224-348EB66AD4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004" y="42082"/>
            <a:ext cx="10513168" cy="757414"/>
          </a:xfrm>
        </p:spPr>
        <p:txBody>
          <a:bodyPr/>
          <a:lstStyle/>
          <a:p>
            <a:r>
              <a:rPr lang="de-AT" dirty="0"/>
              <a:t>Data Analysis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770975B-67E3-41B9-83C1-7CD09F00C14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Deep Learning of Humor</a:t>
            </a:r>
            <a:endParaRPr lang="de-A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D517B4-FF6D-49C2-B569-8C60925F48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29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4333746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Humor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>
              <a:buNone/>
            </a:pPr>
            <a:endParaRPr lang="de-AT" dirty="0"/>
          </a:p>
          <a:p>
            <a:pPr marL="0" indent="0">
              <a:buNone/>
            </a:pPr>
            <a:r>
              <a:rPr lang="en-US" dirty="0"/>
              <a:t>“Explaining humor is a lot like dissecting a frog, you learn a lot in the process, but in the end you kill it.” </a:t>
            </a:r>
          </a:p>
          <a:p>
            <a:pPr marL="0" indent="0" algn="r">
              <a:buNone/>
            </a:pPr>
            <a:r>
              <a:rPr lang="en-US" dirty="0"/>
              <a:t>– Mark Twain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Deep Learning of Humor</a:t>
            </a:r>
            <a:endParaRPr lang="de-AT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707275-EA33-4C2C-A96C-B80BEB93EE54}" type="slidenum">
              <a:rPr lang="de-AT" smtClean="0"/>
              <a:pPr/>
              <a:t>3</a:t>
            </a:fld>
            <a:endParaRPr lang="de-AT" dirty="0"/>
          </a:p>
        </p:txBody>
      </p:sp>
      <p:sp>
        <p:nvSpPr>
          <p:cNvPr id="9" name="TextBox 8"/>
          <p:cNvSpPr txBox="1"/>
          <p:nvPr/>
        </p:nvSpPr>
        <p:spPr>
          <a:xfrm>
            <a:off x="841003" y="522999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sp>
        <p:nvSpPr>
          <p:cNvPr id="6" name="Rectangle 5"/>
          <p:cNvSpPr/>
          <p:nvPr/>
        </p:nvSpPr>
        <p:spPr bwMode="auto">
          <a:xfrm>
            <a:off x="10490075" y="1341562"/>
            <a:ext cx="985020" cy="981522"/>
          </a:xfrm>
          <a:prstGeom prst="rect">
            <a:avLst/>
          </a:prstGeom>
          <a:solidFill>
            <a:srgbClr val="FFFFFF">
              <a:alpha val="40000"/>
            </a:srgbClr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026" name="Picture 2" descr="Mark Twain - Wikipedia">
            <a:extLst>
              <a:ext uri="{FF2B5EF4-FFF2-40B4-BE49-F238E27FC236}">
                <a16:creationId xmlns:a16="http://schemas.microsoft.com/office/drawing/2014/main" id="{B810661F-F998-4C56-AD44-54C1CB5F76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4670" y="914886"/>
            <a:ext cx="1585542" cy="2225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26654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Gary </a:t>
            </a:r>
            <a:r>
              <a:rPr lang="de-AT" dirty="0" err="1"/>
              <a:t>Larson‘s</a:t>
            </a:r>
            <a:r>
              <a:rPr lang="de-AT" dirty="0"/>
              <a:t> Cartoons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>
              <a:buNone/>
            </a:pPr>
            <a:endParaRPr lang="de-AT" dirty="0"/>
          </a:p>
          <a:p>
            <a:pPr marL="0" indent="0">
              <a:buNone/>
            </a:pPr>
            <a:r>
              <a:rPr lang="de-AT" dirty="0"/>
              <a:t>Gary </a:t>
            </a:r>
            <a:r>
              <a:rPr lang="de-AT" dirty="0" err="1"/>
              <a:t>Larson‘s</a:t>
            </a:r>
            <a:r>
              <a:rPr lang="de-AT" dirty="0"/>
              <a:t> </a:t>
            </a:r>
            <a:r>
              <a:rPr lang="de-AT" dirty="0" err="1"/>
              <a:t>cartoons</a:t>
            </a:r>
            <a:r>
              <a:rPr lang="de-AT" dirty="0"/>
              <a:t> </a:t>
            </a:r>
            <a:r>
              <a:rPr lang="de-AT" dirty="0" err="1"/>
              <a:t>usually</a:t>
            </a:r>
            <a:r>
              <a:rPr lang="de-AT" dirty="0"/>
              <a:t> </a:t>
            </a:r>
            <a:r>
              <a:rPr lang="de-AT" dirty="0" err="1"/>
              <a:t>consist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a …</a:t>
            </a:r>
          </a:p>
          <a:p>
            <a:r>
              <a:rPr lang="de-AT" dirty="0"/>
              <a:t>… </a:t>
            </a:r>
            <a:r>
              <a:rPr lang="de-AT" dirty="0" err="1"/>
              <a:t>single</a:t>
            </a:r>
            <a:r>
              <a:rPr lang="de-AT" dirty="0"/>
              <a:t> </a:t>
            </a:r>
            <a:r>
              <a:rPr lang="de-AT" dirty="0" err="1"/>
              <a:t>image</a:t>
            </a:r>
            <a:r>
              <a:rPr lang="de-AT" dirty="0"/>
              <a:t> </a:t>
            </a:r>
            <a:r>
              <a:rPr lang="de-AT" dirty="0" err="1"/>
              <a:t>depicting</a:t>
            </a:r>
            <a:r>
              <a:rPr lang="de-AT" dirty="0"/>
              <a:t> a funny </a:t>
            </a:r>
            <a:r>
              <a:rPr lang="de-AT" dirty="0" err="1"/>
              <a:t>situation</a:t>
            </a:r>
            <a:endParaRPr lang="de-AT" dirty="0"/>
          </a:p>
          <a:p>
            <a:r>
              <a:rPr lang="de-AT" dirty="0"/>
              <a:t>… </a:t>
            </a:r>
            <a:r>
              <a:rPr lang="de-AT" dirty="0" err="1"/>
              <a:t>punchline</a:t>
            </a:r>
            <a:r>
              <a:rPr lang="de-AT" dirty="0"/>
              <a:t> (~1-2 </a:t>
            </a:r>
            <a:r>
              <a:rPr lang="de-AT" dirty="0" err="1"/>
              <a:t>sentences</a:t>
            </a:r>
            <a:r>
              <a:rPr lang="de-AT" dirty="0"/>
              <a:t>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Deep Learning of Humor</a:t>
            </a:r>
            <a:endParaRPr lang="de-AT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707275-EA33-4C2C-A96C-B80BEB93EE54}" type="slidenum">
              <a:rPr lang="de-AT" smtClean="0"/>
              <a:pPr/>
              <a:t>4</a:t>
            </a:fld>
            <a:endParaRPr lang="de-AT" dirty="0"/>
          </a:p>
        </p:txBody>
      </p:sp>
      <p:sp>
        <p:nvSpPr>
          <p:cNvPr id="9" name="TextBox 8"/>
          <p:cNvSpPr txBox="1"/>
          <p:nvPr/>
        </p:nvSpPr>
        <p:spPr>
          <a:xfrm>
            <a:off x="841003" y="522999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sp>
        <p:nvSpPr>
          <p:cNvPr id="6" name="Rectangle 5"/>
          <p:cNvSpPr/>
          <p:nvPr/>
        </p:nvSpPr>
        <p:spPr bwMode="auto">
          <a:xfrm>
            <a:off x="10490075" y="1341562"/>
            <a:ext cx="985020" cy="981522"/>
          </a:xfrm>
          <a:prstGeom prst="rect">
            <a:avLst/>
          </a:prstGeom>
          <a:solidFill>
            <a:srgbClr val="FFFFFF">
              <a:alpha val="40000"/>
            </a:srgbClr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8" name="Picture 7" descr="A close up of a book&#10;&#10;Description automatically generated">
            <a:extLst>
              <a:ext uri="{FF2B5EF4-FFF2-40B4-BE49-F238E27FC236}">
                <a16:creationId xmlns:a16="http://schemas.microsoft.com/office/drawing/2014/main" id="{21D612BB-CF45-4771-9D52-DD9272C3C2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3304" y="1441625"/>
            <a:ext cx="3493175" cy="4548062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FD525EE-ED34-4F38-B533-B78A3FB20694}"/>
              </a:ext>
            </a:extLst>
          </p:cNvPr>
          <p:cNvCxnSpPr>
            <a:cxnSpLocks/>
          </p:cNvCxnSpPr>
          <p:nvPr/>
        </p:nvCxnSpPr>
        <p:spPr bwMode="auto">
          <a:xfrm>
            <a:off x="5737547" y="4653930"/>
            <a:ext cx="2592288" cy="760730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EA512C0-7DC5-4A56-9F16-8C9D4CAB4C42}"/>
              </a:ext>
            </a:extLst>
          </p:cNvPr>
          <p:cNvCxnSpPr>
            <a:cxnSpLocks/>
          </p:cNvCxnSpPr>
          <p:nvPr/>
        </p:nvCxnSpPr>
        <p:spPr bwMode="auto">
          <a:xfrm>
            <a:off x="7716548" y="4062977"/>
            <a:ext cx="446756" cy="290190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743289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Gary </a:t>
            </a:r>
            <a:r>
              <a:rPr lang="de-AT" dirty="0" err="1"/>
              <a:t>Larson‘s</a:t>
            </a:r>
            <a:r>
              <a:rPr lang="de-AT" dirty="0"/>
              <a:t> Cartoons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 dirty="0"/>
          </a:p>
          <a:p>
            <a:pPr marL="0" indent="0">
              <a:buNone/>
            </a:pPr>
            <a:r>
              <a:rPr lang="de-AT" dirty="0" err="1"/>
              <a:t>Distinct</a:t>
            </a:r>
            <a:r>
              <a:rPr lang="de-AT" dirty="0"/>
              <a:t> </a:t>
            </a:r>
            <a:r>
              <a:rPr lang="de-AT" dirty="0" err="1"/>
              <a:t>humor</a:t>
            </a:r>
            <a:r>
              <a:rPr lang="de-AT" dirty="0"/>
              <a:t> </a:t>
            </a:r>
            <a:r>
              <a:rPr lang="de-AT" dirty="0" err="1"/>
              <a:t>with</a:t>
            </a:r>
            <a:r>
              <a:rPr lang="de-AT" dirty="0"/>
              <a:t> </a:t>
            </a:r>
            <a:r>
              <a:rPr lang="de-AT" dirty="0" err="1"/>
              <a:t>several</a:t>
            </a:r>
            <a:r>
              <a:rPr lang="de-AT" dirty="0"/>
              <a:t> </a:t>
            </a:r>
            <a:r>
              <a:rPr lang="de-AT" dirty="0" err="1"/>
              <a:t>reoccuring</a:t>
            </a:r>
            <a:r>
              <a:rPr lang="de-AT" dirty="0"/>
              <a:t> </a:t>
            </a:r>
            <a:r>
              <a:rPr lang="de-AT" dirty="0" err="1"/>
              <a:t>themes</a:t>
            </a:r>
            <a:endParaRPr lang="de-AT" dirty="0"/>
          </a:p>
          <a:p>
            <a:r>
              <a:rPr lang="de-AT" dirty="0"/>
              <a:t>E.g.: Cats versus </a:t>
            </a:r>
            <a:r>
              <a:rPr lang="de-AT" dirty="0" err="1"/>
              <a:t>dogs</a:t>
            </a:r>
            <a:endParaRPr lang="de-AT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Deep Learning of Humor</a:t>
            </a:r>
            <a:endParaRPr lang="de-AT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707275-EA33-4C2C-A96C-B80BEB93EE54}" type="slidenum">
              <a:rPr lang="de-AT" smtClean="0"/>
              <a:pPr/>
              <a:t>5</a:t>
            </a:fld>
            <a:endParaRPr lang="de-AT" dirty="0"/>
          </a:p>
        </p:txBody>
      </p:sp>
      <p:sp>
        <p:nvSpPr>
          <p:cNvPr id="9" name="TextBox 8"/>
          <p:cNvSpPr txBox="1"/>
          <p:nvPr/>
        </p:nvSpPr>
        <p:spPr>
          <a:xfrm>
            <a:off x="841003" y="522999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sp>
        <p:nvSpPr>
          <p:cNvPr id="6" name="Rectangle 5"/>
          <p:cNvSpPr/>
          <p:nvPr/>
        </p:nvSpPr>
        <p:spPr bwMode="auto">
          <a:xfrm>
            <a:off x="10490075" y="1341562"/>
            <a:ext cx="985020" cy="981522"/>
          </a:xfrm>
          <a:prstGeom prst="rect">
            <a:avLst/>
          </a:prstGeom>
          <a:solidFill>
            <a:srgbClr val="FFFFFF">
              <a:alpha val="40000"/>
            </a:srgbClr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2" name="Picture 11" descr="A close up of a book&#10;&#10;Description automatically generated">
            <a:extLst>
              <a:ext uri="{FF2B5EF4-FFF2-40B4-BE49-F238E27FC236}">
                <a16:creationId xmlns:a16="http://schemas.microsoft.com/office/drawing/2014/main" id="{DDDE4B06-BD1E-421A-A524-43BF946421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7854" y="2205658"/>
            <a:ext cx="3103102" cy="4040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0108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Gary </a:t>
            </a:r>
            <a:r>
              <a:rPr lang="de-AT" dirty="0" err="1"/>
              <a:t>Larson‘s</a:t>
            </a:r>
            <a:r>
              <a:rPr lang="de-AT" dirty="0"/>
              <a:t> Cartoons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 dirty="0"/>
          </a:p>
          <a:p>
            <a:r>
              <a:rPr lang="de-AT" dirty="0" err="1"/>
              <a:t>Or</a:t>
            </a:r>
            <a:r>
              <a:rPr lang="de-AT" dirty="0"/>
              <a:t> </a:t>
            </a:r>
            <a:r>
              <a:rPr lang="de-AT" dirty="0" err="1"/>
              <a:t>scientists</a:t>
            </a:r>
            <a:r>
              <a:rPr lang="de-AT" dirty="0"/>
              <a:t> </a:t>
            </a:r>
            <a:r>
              <a:rPr lang="de-AT" dirty="0" err="1"/>
              <a:t>behaving</a:t>
            </a:r>
            <a:r>
              <a:rPr lang="de-AT" dirty="0"/>
              <a:t> </a:t>
            </a:r>
            <a:br>
              <a:rPr lang="de-AT" dirty="0"/>
            </a:br>
            <a:r>
              <a:rPr lang="de-AT" dirty="0" err="1"/>
              <a:t>childishly</a:t>
            </a:r>
            <a:endParaRPr lang="de-AT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Deep Learning of Humor</a:t>
            </a:r>
            <a:endParaRPr lang="de-AT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707275-EA33-4C2C-A96C-B80BEB93EE54}" type="slidenum">
              <a:rPr lang="de-AT" smtClean="0"/>
              <a:pPr/>
              <a:t>6</a:t>
            </a:fld>
            <a:endParaRPr lang="de-AT" dirty="0"/>
          </a:p>
        </p:txBody>
      </p:sp>
      <p:sp>
        <p:nvSpPr>
          <p:cNvPr id="9" name="TextBox 8"/>
          <p:cNvSpPr txBox="1"/>
          <p:nvPr/>
        </p:nvSpPr>
        <p:spPr>
          <a:xfrm>
            <a:off x="841003" y="522999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sp>
        <p:nvSpPr>
          <p:cNvPr id="6" name="Rectangle 5"/>
          <p:cNvSpPr/>
          <p:nvPr/>
        </p:nvSpPr>
        <p:spPr bwMode="auto">
          <a:xfrm>
            <a:off x="10490075" y="1341562"/>
            <a:ext cx="985020" cy="981522"/>
          </a:xfrm>
          <a:prstGeom prst="rect">
            <a:avLst/>
          </a:prstGeom>
          <a:solidFill>
            <a:srgbClr val="FFFFFF">
              <a:alpha val="40000"/>
            </a:srgbClr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4" name="Picture 13" descr="A vintage photo of a person&#10;&#10;Description automatically generated">
            <a:extLst>
              <a:ext uri="{FF2B5EF4-FFF2-40B4-BE49-F238E27FC236}">
                <a16:creationId xmlns:a16="http://schemas.microsoft.com/office/drawing/2014/main" id="{E4CA5D0E-3876-426F-B576-31A3607999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692" r="8200"/>
          <a:stretch/>
        </p:blipFill>
        <p:spPr>
          <a:xfrm>
            <a:off x="4455539" y="1832323"/>
            <a:ext cx="3284096" cy="432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7459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Gary </a:t>
            </a:r>
            <a:r>
              <a:rPr lang="de-AT" dirty="0" err="1"/>
              <a:t>Larson‘s</a:t>
            </a:r>
            <a:r>
              <a:rPr lang="de-AT" dirty="0"/>
              <a:t> Cartoons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 dirty="0"/>
          </a:p>
          <a:p>
            <a:r>
              <a:rPr lang="de-AT" dirty="0" err="1"/>
              <a:t>Or</a:t>
            </a:r>
            <a:r>
              <a:rPr lang="de-AT" dirty="0"/>
              <a:t> </a:t>
            </a:r>
            <a:r>
              <a:rPr lang="de-AT" dirty="0" err="1"/>
              <a:t>stone</a:t>
            </a:r>
            <a:r>
              <a:rPr lang="de-AT" dirty="0"/>
              <a:t> </a:t>
            </a:r>
            <a:r>
              <a:rPr lang="de-AT" dirty="0" err="1"/>
              <a:t>age</a:t>
            </a:r>
            <a:r>
              <a:rPr lang="de-AT" dirty="0"/>
              <a:t> </a:t>
            </a:r>
            <a:r>
              <a:rPr lang="de-AT" dirty="0" err="1"/>
              <a:t>subverting</a:t>
            </a:r>
            <a:br>
              <a:rPr lang="de-AT" dirty="0"/>
            </a:br>
            <a:r>
              <a:rPr lang="de-AT" dirty="0" err="1"/>
              <a:t>our</a:t>
            </a:r>
            <a:r>
              <a:rPr lang="de-AT" dirty="0"/>
              <a:t> </a:t>
            </a:r>
            <a:r>
              <a:rPr lang="de-AT" dirty="0" err="1"/>
              <a:t>expectation</a:t>
            </a:r>
            <a:endParaRPr lang="de-AT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Deep Learning of Humor</a:t>
            </a:r>
            <a:endParaRPr lang="de-AT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707275-EA33-4C2C-A96C-B80BEB93EE54}" type="slidenum">
              <a:rPr lang="de-AT" smtClean="0"/>
              <a:pPr/>
              <a:t>7</a:t>
            </a:fld>
            <a:endParaRPr lang="de-AT" dirty="0"/>
          </a:p>
        </p:txBody>
      </p:sp>
      <p:sp>
        <p:nvSpPr>
          <p:cNvPr id="9" name="TextBox 8"/>
          <p:cNvSpPr txBox="1"/>
          <p:nvPr/>
        </p:nvSpPr>
        <p:spPr>
          <a:xfrm>
            <a:off x="841003" y="522999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sp>
        <p:nvSpPr>
          <p:cNvPr id="6" name="Rectangle 5"/>
          <p:cNvSpPr/>
          <p:nvPr/>
        </p:nvSpPr>
        <p:spPr bwMode="auto">
          <a:xfrm>
            <a:off x="10490075" y="1341562"/>
            <a:ext cx="985020" cy="981522"/>
          </a:xfrm>
          <a:prstGeom prst="rect">
            <a:avLst/>
          </a:prstGeom>
          <a:solidFill>
            <a:srgbClr val="FFFFFF">
              <a:alpha val="40000"/>
            </a:srgbClr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8" name="Picture 7" descr="A close up of a book&#10;&#10;Description automatically generated">
            <a:extLst>
              <a:ext uri="{FF2B5EF4-FFF2-40B4-BE49-F238E27FC236}">
                <a16:creationId xmlns:a16="http://schemas.microsoft.com/office/drawing/2014/main" id="{B93CD9A3-B35E-42F8-8B82-1E26C1E5A1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7427" y="1125538"/>
            <a:ext cx="3849741" cy="4972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6999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Aim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de-AT" dirty="0"/>
          </a:p>
          <a:p>
            <a:pPr marL="0" indent="0">
              <a:buNone/>
            </a:pPr>
            <a:r>
              <a:rPr lang="de-AT" dirty="0"/>
              <a:t>Different </a:t>
            </a:r>
            <a:r>
              <a:rPr lang="de-AT" dirty="0" err="1"/>
              <a:t>people</a:t>
            </a:r>
            <a:r>
              <a:rPr lang="de-AT" dirty="0"/>
              <a:t> find different </a:t>
            </a:r>
            <a:r>
              <a:rPr lang="de-AT" dirty="0" err="1"/>
              <a:t>cartoons</a:t>
            </a:r>
            <a:r>
              <a:rPr lang="de-AT" dirty="0"/>
              <a:t> funny.</a:t>
            </a:r>
          </a:p>
          <a:p>
            <a:pPr marL="0" indent="0">
              <a:buNone/>
            </a:pPr>
            <a:endParaRPr lang="de-AT" dirty="0"/>
          </a:p>
          <a:p>
            <a:pPr>
              <a:buFont typeface="Symbol" panose="05050102010706020507" pitchFamily="18" charset="2"/>
              <a:buChar char="Þ"/>
            </a:pPr>
            <a:r>
              <a:rPr lang="de-AT" dirty="0"/>
              <a:t>Train a </a:t>
            </a:r>
            <a:r>
              <a:rPr lang="de-AT" dirty="0" err="1"/>
              <a:t>deep</a:t>
            </a:r>
            <a:r>
              <a:rPr lang="de-AT" dirty="0"/>
              <a:t> </a:t>
            </a:r>
            <a:r>
              <a:rPr lang="de-AT" dirty="0" err="1"/>
              <a:t>learning</a:t>
            </a:r>
            <a:r>
              <a:rPr lang="de-AT" dirty="0"/>
              <a:t> </a:t>
            </a:r>
            <a:r>
              <a:rPr lang="de-AT" dirty="0" err="1"/>
              <a:t>model</a:t>
            </a:r>
            <a:r>
              <a:rPr lang="de-AT" dirty="0"/>
              <a:t> </a:t>
            </a:r>
            <a:r>
              <a:rPr lang="de-AT" dirty="0" err="1"/>
              <a:t>which</a:t>
            </a:r>
            <a:r>
              <a:rPr lang="de-AT" dirty="0"/>
              <a:t> </a:t>
            </a:r>
            <a:br>
              <a:rPr lang="de-AT" dirty="0"/>
            </a:br>
            <a:r>
              <a:rPr lang="de-AT" dirty="0" err="1"/>
              <a:t>encapsulates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subjectivity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humor</a:t>
            </a:r>
            <a:r>
              <a:rPr lang="de-AT" dirty="0"/>
              <a:t>.</a:t>
            </a:r>
          </a:p>
          <a:p>
            <a:pPr>
              <a:buFont typeface="Symbol" panose="05050102010706020507" pitchFamily="18" charset="2"/>
              <a:buChar char="Þ"/>
            </a:pPr>
            <a:endParaRPr lang="de-AT" dirty="0"/>
          </a:p>
          <a:p>
            <a:pPr marL="0" indent="0">
              <a:buNone/>
            </a:pPr>
            <a:r>
              <a:rPr lang="de-AT" dirty="0"/>
              <a:t>Gary Larson </a:t>
            </a:r>
            <a:r>
              <a:rPr lang="de-AT" dirty="0" err="1"/>
              <a:t>cartoons</a:t>
            </a:r>
            <a:r>
              <a:rPr lang="de-AT" dirty="0"/>
              <a:t> </a:t>
            </a:r>
            <a:r>
              <a:rPr lang="de-AT" dirty="0" err="1"/>
              <a:t>have</a:t>
            </a:r>
            <a:r>
              <a:rPr lang="de-AT" dirty="0"/>
              <a:t> </a:t>
            </a:r>
            <a:r>
              <a:rPr lang="de-AT" dirty="0" err="1"/>
              <a:t>each</a:t>
            </a:r>
            <a:r>
              <a:rPr lang="de-AT" dirty="0"/>
              <a:t> a </a:t>
            </a:r>
            <a:r>
              <a:rPr lang="de-AT" dirty="0" err="1"/>
              <a:t>similar</a:t>
            </a:r>
            <a:r>
              <a:rPr lang="de-AT" dirty="0"/>
              <a:t> </a:t>
            </a:r>
            <a:r>
              <a:rPr lang="de-AT" dirty="0" err="1"/>
              <a:t>structure</a:t>
            </a:r>
            <a:r>
              <a:rPr lang="de-AT" dirty="0"/>
              <a:t> </a:t>
            </a:r>
            <a:br>
              <a:rPr lang="de-AT" dirty="0"/>
            </a:br>
            <a:r>
              <a:rPr lang="de-AT" dirty="0"/>
              <a:t>and style, </a:t>
            </a:r>
            <a:r>
              <a:rPr lang="de-AT" dirty="0" err="1"/>
              <a:t>which</a:t>
            </a:r>
            <a:r>
              <a:rPr lang="de-AT" dirty="0"/>
              <a:t> </a:t>
            </a:r>
            <a:r>
              <a:rPr lang="de-AT" dirty="0" err="1"/>
              <a:t>makes</a:t>
            </a:r>
            <a:r>
              <a:rPr lang="de-AT" dirty="0"/>
              <a:t> </a:t>
            </a:r>
            <a:r>
              <a:rPr lang="de-AT" dirty="0" err="1"/>
              <a:t>them</a:t>
            </a:r>
            <a:r>
              <a:rPr lang="de-AT" dirty="0"/>
              <a:t> </a:t>
            </a:r>
            <a:r>
              <a:rPr lang="de-AT" dirty="0" err="1"/>
              <a:t>well</a:t>
            </a:r>
            <a:r>
              <a:rPr lang="de-AT" dirty="0"/>
              <a:t> </a:t>
            </a:r>
            <a:r>
              <a:rPr lang="de-AT" dirty="0" err="1"/>
              <a:t>suited</a:t>
            </a:r>
            <a:r>
              <a:rPr lang="de-AT" dirty="0"/>
              <a:t> </a:t>
            </a:r>
            <a:r>
              <a:rPr lang="de-AT" dirty="0" err="1"/>
              <a:t>data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 </a:t>
            </a:r>
            <a:r>
              <a:rPr lang="de-AT" dirty="0" err="1"/>
              <a:t>learn</a:t>
            </a:r>
            <a:r>
              <a:rPr lang="de-AT" dirty="0"/>
              <a:t> </a:t>
            </a:r>
            <a:r>
              <a:rPr lang="de-AT" dirty="0" err="1"/>
              <a:t>from</a:t>
            </a:r>
            <a:r>
              <a:rPr lang="de-AT" dirty="0"/>
              <a:t>.</a:t>
            </a:r>
          </a:p>
          <a:p>
            <a:endParaRPr lang="de-AT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Deep Learning of Humor</a:t>
            </a:r>
            <a:endParaRPr lang="de-AT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707275-EA33-4C2C-A96C-B80BEB93EE54}" type="slidenum">
              <a:rPr lang="de-AT" smtClean="0"/>
              <a:pPr/>
              <a:t>8</a:t>
            </a:fld>
            <a:endParaRPr lang="de-AT" dirty="0"/>
          </a:p>
        </p:txBody>
      </p:sp>
      <p:sp>
        <p:nvSpPr>
          <p:cNvPr id="9" name="TextBox 8"/>
          <p:cNvSpPr txBox="1"/>
          <p:nvPr/>
        </p:nvSpPr>
        <p:spPr>
          <a:xfrm>
            <a:off x="841003" y="522999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sp>
        <p:nvSpPr>
          <p:cNvPr id="6" name="Rectangle 5"/>
          <p:cNvSpPr/>
          <p:nvPr/>
        </p:nvSpPr>
        <p:spPr bwMode="auto">
          <a:xfrm>
            <a:off x="10490075" y="1341562"/>
            <a:ext cx="985020" cy="981522"/>
          </a:xfrm>
          <a:prstGeom prst="rect">
            <a:avLst/>
          </a:prstGeom>
          <a:solidFill>
            <a:srgbClr val="FFFFFF">
              <a:alpha val="40000"/>
            </a:srgbClr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028" name="Picture 4" descr="God at his computer (With images) | Far side cartoons">
            <a:extLst>
              <a:ext uri="{FF2B5EF4-FFF2-40B4-BE49-F238E27FC236}">
                <a16:creationId xmlns:a16="http://schemas.microsoft.com/office/drawing/2014/main" id="{B642CBAD-5FE3-4586-8311-F7EAA9404C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3219" y="799496"/>
            <a:ext cx="3433711" cy="4179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41724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Computational Humor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539750" lvl="1" indent="0">
              <a:buNone/>
            </a:pPr>
            <a:r>
              <a:rPr lang="en-US" i="1" dirty="0"/>
              <a:t>Computational humor </a:t>
            </a:r>
            <a:r>
              <a:rPr lang="en-US" dirty="0"/>
              <a:t>combines the field of artificial intelligence with the research of humor [1]. Make computers understand humor.</a:t>
            </a:r>
          </a:p>
          <a:p>
            <a:pPr marL="539750" lvl="1" indent="0">
              <a:buNone/>
            </a:pPr>
            <a:endParaRPr lang="en-US" i="1" dirty="0"/>
          </a:p>
          <a:p>
            <a:pPr marL="539750" lvl="1" indent="0">
              <a:buNone/>
            </a:pPr>
            <a:r>
              <a:rPr lang="en-US" i="1" dirty="0"/>
              <a:t>Generative</a:t>
            </a:r>
            <a:r>
              <a:rPr lang="en-US" dirty="0"/>
              <a:t> or </a:t>
            </a:r>
            <a:r>
              <a:rPr lang="en-US" i="1" dirty="0"/>
              <a:t>discriminative</a:t>
            </a:r>
            <a:r>
              <a:rPr lang="en-US" dirty="0"/>
              <a:t> computational humor.</a:t>
            </a:r>
          </a:p>
          <a:p>
            <a:pPr marL="539750" lvl="1" indent="0">
              <a:buNone/>
            </a:pPr>
            <a:endParaRPr lang="de-AT" dirty="0"/>
          </a:p>
          <a:p>
            <a:pPr marL="539750" lvl="1" indent="0">
              <a:buNone/>
            </a:pPr>
            <a:r>
              <a:rPr lang="en-US" dirty="0"/>
              <a:t>Trained on a large dataset with some form of  </a:t>
            </a:r>
            <a:br>
              <a:rPr lang="en-US" dirty="0"/>
            </a:br>
            <a:r>
              <a:rPr lang="en-US" i="1" dirty="0"/>
              <a:t>funny</a:t>
            </a:r>
            <a:r>
              <a:rPr lang="en-US" dirty="0"/>
              <a:t> and </a:t>
            </a:r>
            <a:r>
              <a:rPr lang="en-US" i="1" dirty="0"/>
              <a:t>not funny </a:t>
            </a:r>
            <a:r>
              <a:rPr lang="en-US" dirty="0"/>
              <a:t>annotation.</a:t>
            </a:r>
            <a:endParaRPr lang="de-AT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Deep Learning of Humor</a:t>
            </a:r>
            <a:endParaRPr lang="de-AT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707275-EA33-4C2C-A96C-B80BEB93EE54}" type="slidenum">
              <a:rPr lang="de-AT" smtClean="0"/>
              <a:pPr/>
              <a:t>9</a:t>
            </a:fld>
            <a:endParaRPr lang="de-AT" dirty="0"/>
          </a:p>
        </p:txBody>
      </p:sp>
      <p:sp>
        <p:nvSpPr>
          <p:cNvPr id="9" name="TextBox 8"/>
          <p:cNvSpPr txBox="1"/>
          <p:nvPr/>
        </p:nvSpPr>
        <p:spPr>
          <a:xfrm>
            <a:off x="841003" y="522999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sp>
        <p:nvSpPr>
          <p:cNvPr id="6" name="Rectangle 5"/>
          <p:cNvSpPr/>
          <p:nvPr/>
        </p:nvSpPr>
        <p:spPr bwMode="auto">
          <a:xfrm>
            <a:off x="10490075" y="1341562"/>
            <a:ext cx="985020" cy="981522"/>
          </a:xfrm>
          <a:prstGeom prst="rect">
            <a:avLst/>
          </a:prstGeom>
          <a:solidFill>
            <a:srgbClr val="FFFFFF">
              <a:alpha val="40000"/>
            </a:srgbClr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3074" name="Picture 2" descr="Can a Robot Make You Laugh? — Teaching an AI to Tell Jokes">
            <a:extLst>
              <a:ext uri="{FF2B5EF4-FFF2-40B4-BE49-F238E27FC236}">
                <a16:creationId xmlns:a16="http://schemas.microsoft.com/office/drawing/2014/main" id="{7F703552-6E10-4764-9488-F056EEC390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8394" y="3601177"/>
            <a:ext cx="3213953" cy="3213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608231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PROFILE" val="D:\WINNT\System32\spool\DRIVERS\COLOR\c840i1_sams_d65_fb_2.icc"/>
  <p:tag name="DESTINATIONPROFILE" val="D:\WINNT\System32\spool\DRIVERS\COLOR\Projector_16.08.2005_3_hab.icc"/>
  <p:tag name="RI" val="0"/>
  <p:tag name="VIEW" val="MONITOR"/>
</p:tagLst>
</file>

<file path=ppt/theme/theme1.xml><?xml version="1.0" encoding="utf-8"?>
<a:theme xmlns:a="http://schemas.openxmlformats.org/drawingml/2006/main" name="Blends">
  <a:themeElements>
    <a:clrScheme name="ICG-Standard">
      <a:dk1>
        <a:srgbClr val="000000"/>
      </a:dk1>
      <a:lt1>
        <a:srgbClr val="FFFFFF"/>
      </a:lt1>
      <a:dk2>
        <a:srgbClr val="FFFFFF"/>
      </a:dk2>
      <a:lt2>
        <a:srgbClr val="006599"/>
      </a:lt2>
      <a:accent1>
        <a:srgbClr val="006599"/>
      </a:accent1>
      <a:accent2>
        <a:srgbClr val="C32D9B"/>
      </a:accent2>
      <a:accent3>
        <a:srgbClr val="FFFFFF"/>
      </a:accent3>
      <a:accent4>
        <a:srgbClr val="000000"/>
      </a:accent4>
      <a:accent5>
        <a:srgbClr val="00B050"/>
      </a:accent5>
      <a:accent6>
        <a:srgbClr val="FF0000"/>
      </a:accent6>
      <a:hlink>
        <a:srgbClr val="3333CC"/>
      </a:hlink>
      <a:folHlink>
        <a:srgbClr val="8484E0"/>
      </a:folHlink>
    </a:clrScheme>
    <a:fontScheme name="Calibri-Cambria">
      <a:majorFont>
        <a:latin typeface="Calibri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HG明朝B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>
            <a:lumMod val="20000"/>
            <a:lumOff val="80000"/>
          </a:schemeClr>
        </a:solidFill>
        <a:ln w="28575" cap="flat" cmpd="sng" algn="ctr">
          <a:solidFill>
            <a:schemeClr val="accent5">
              <a:lumMod val="50000"/>
            </a:schemeClr>
          </a:solidFill>
          <a:prstDash val="solid"/>
          <a:round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  <a:txDef>
      <a:spPr>
        <a:noFill/>
      </a:spPr>
      <a:bodyPr wrap="none" rtlCol="0">
        <a:spAutoFit/>
      </a:bodyPr>
      <a:lstStyle>
        <a:defPPr>
          <a:defRPr sz="2800" dirty="0" err="1" smtClean="0">
            <a:latin typeface="Calibri" panose="020F0502020204030204" pitchFamily="34" charset="0"/>
          </a:defRPr>
        </a:defPPr>
      </a:lstStyle>
    </a:txDef>
  </a:objectDefaults>
  <a:extraClrSchemeLst>
    <a:extraClrScheme>
      <a:clrScheme name="Blends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2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3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4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7">
        <a:dk1>
          <a:srgbClr val="000000"/>
        </a:dk1>
        <a:lt1>
          <a:srgbClr val="FFFFFF"/>
        </a:lt1>
        <a:dk2>
          <a:srgbClr val="FFFFFF"/>
        </a:dk2>
        <a:lt2>
          <a:srgbClr val="5F5F5F"/>
        </a:lt2>
        <a:accent1>
          <a:srgbClr val="2AA3D8"/>
        </a:accent1>
        <a:accent2>
          <a:srgbClr val="C32D9B"/>
        </a:accent2>
        <a:accent3>
          <a:srgbClr val="FFFFFF"/>
        </a:accent3>
        <a:accent4>
          <a:srgbClr val="000000"/>
        </a:accent4>
        <a:accent5>
          <a:srgbClr val="ACCEE9"/>
        </a:accent5>
        <a:accent6>
          <a:srgbClr val="B0288C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Pages>11</Pages>
  <Words>1563</Words>
  <Application>Microsoft Office PowerPoint</Application>
  <PresentationFormat>Custom</PresentationFormat>
  <Paragraphs>367</Paragraphs>
  <Slides>29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Arial</vt:lpstr>
      <vt:lpstr>Symbol</vt:lpstr>
      <vt:lpstr>Calibri</vt:lpstr>
      <vt:lpstr>Consolas</vt:lpstr>
      <vt:lpstr>Times New Roman</vt:lpstr>
      <vt:lpstr>Blends</vt:lpstr>
      <vt:lpstr>Deep Learning of Humor  from Gary Larson’s Cartoons </vt:lpstr>
      <vt:lpstr>Contents</vt:lpstr>
      <vt:lpstr>Humor</vt:lpstr>
      <vt:lpstr>Gary Larson‘s Cartoons</vt:lpstr>
      <vt:lpstr>Gary Larson‘s Cartoons</vt:lpstr>
      <vt:lpstr>Gary Larson‘s Cartoons</vt:lpstr>
      <vt:lpstr>Gary Larson‘s Cartoons</vt:lpstr>
      <vt:lpstr>Aim</vt:lpstr>
      <vt:lpstr>Computational Humor</vt:lpstr>
      <vt:lpstr>Computational Humor</vt:lpstr>
      <vt:lpstr>Dataset</vt:lpstr>
      <vt:lpstr>Dataset</vt:lpstr>
      <vt:lpstr>Dataset</vt:lpstr>
      <vt:lpstr>Approaches</vt:lpstr>
      <vt:lpstr>Approaches – Visual only</vt:lpstr>
      <vt:lpstr>Approaches – Text only</vt:lpstr>
      <vt:lpstr>Approaches – Visual and Text</vt:lpstr>
      <vt:lpstr>Approaches – Visual and Text</vt:lpstr>
      <vt:lpstr>Approaches – Visual and Text</vt:lpstr>
      <vt:lpstr>Results</vt:lpstr>
      <vt:lpstr>Results</vt:lpstr>
      <vt:lpstr>Reproducibility</vt:lpstr>
      <vt:lpstr>Conclusion</vt:lpstr>
      <vt:lpstr>Discussion</vt:lpstr>
      <vt:lpstr>Sources</vt:lpstr>
      <vt:lpstr>Thank You for your Attention!</vt:lpstr>
      <vt:lpstr>Implementation</vt:lpstr>
      <vt:lpstr>Data Analysis</vt:lpstr>
      <vt:lpstr>Data Analysis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2009-05-18T22:11:47Z</dcterms:created>
  <dcterms:modified xsi:type="dcterms:W3CDTF">2020-06-04T07:46:29Z</dcterms:modified>
</cp:coreProperties>
</file>